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68" r:id="rId4"/>
    <p:sldId id="269" r:id="rId5"/>
    <p:sldId id="257" r:id="rId6"/>
    <p:sldId id="258" r:id="rId7"/>
    <p:sldId id="259" r:id="rId8"/>
    <p:sldId id="270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Keresleti görbe</c:v>
                </c:pt>
              </c:strCache>
            </c:strRef>
          </c:tx>
          <c:spPr>
            <a:ln w="44450" cap="rnd">
              <a:solidFill>
                <a:schemeClr val="accent1">
                  <a:lumMod val="50000"/>
                  <a:alpha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Munka1!$A$2:$A$102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</c:numCache>
            </c:numRef>
          </c:xVal>
          <c:yVal>
            <c:numRef>
              <c:f>Munka1!$B$2:$B$102</c:f>
              <c:numCache>
                <c:formatCode>General</c:formatCode>
                <c:ptCount val="101"/>
                <c:pt idx="0">
                  <c:v>0</c:v>
                </c:pt>
                <c:pt idx="1">
                  <c:v>9900</c:v>
                </c:pt>
                <c:pt idx="2">
                  <c:v>19600</c:v>
                </c:pt>
                <c:pt idx="3">
                  <c:v>29100</c:v>
                </c:pt>
                <c:pt idx="4">
                  <c:v>38400</c:v>
                </c:pt>
                <c:pt idx="5">
                  <c:v>47500</c:v>
                </c:pt>
                <c:pt idx="6">
                  <c:v>56400</c:v>
                </c:pt>
                <c:pt idx="7">
                  <c:v>65100</c:v>
                </c:pt>
                <c:pt idx="8">
                  <c:v>73600</c:v>
                </c:pt>
                <c:pt idx="9">
                  <c:v>81900</c:v>
                </c:pt>
                <c:pt idx="10">
                  <c:v>90000</c:v>
                </c:pt>
                <c:pt idx="11">
                  <c:v>97900</c:v>
                </c:pt>
                <c:pt idx="12">
                  <c:v>105600</c:v>
                </c:pt>
                <c:pt idx="13">
                  <c:v>113100</c:v>
                </c:pt>
                <c:pt idx="14">
                  <c:v>120400</c:v>
                </c:pt>
                <c:pt idx="15">
                  <c:v>127500</c:v>
                </c:pt>
                <c:pt idx="16">
                  <c:v>134400</c:v>
                </c:pt>
                <c:pt idx="17">
                  <c:v>141100</c:v>
                </c:pt>
                <c:pt idx="18">
                  <c:v>147600</c:v>
                </c:pt>
                <c:pt idx="19">
                  <c:v>153900</c:v>
                </c:pt>
                <c:pt idx="20">
                  <c:v>160000</c:v>
                </c:pt>
                <c:pt idx="21">
                  <c:v>165900</c:v>
                </c:pt>
                <c:pt idx="22">
                  <c:v>171600</c:v>
                </c:pt>
                <c:pt idx="23">
                  <c:v>177100</c:v>
                </c:pt>
                <c:pt idx="24">
                  <c:v>182400</c:v>
                </c:pt>
                <c:pt idx="25">
                  <c:v>187500</c:v>
                </c:pt>
                <c:pt idx="26">
                  <c:v>192400</c:v>
                </c:pt>
                <c:pt idx="27">
                  <c:v>197100</c:v>
                </c:pt>
                <c:pt idx="28">
                  <c:v>201600</c:v>
                </c:pt>
                <c:pt idx="29">
                  <c:v>205900</c:v>
                </c:pt>
                <c:pt idx="30">
                  <c:v>210000</c:v>
                </c:pt>
                <c:pt idx="31">
                  <c:v>213900</c:v>
                </c:pt>
                <c:pt idx="32">
                  <c:v>217600</c:v>
                </c:pt>
                <c:pt idx="33">
                  <c:v>221100</c:v>
                </c:pt>
                <c:pt idx="34">
                  <c:v>224400</c:v>
                </c:pt>
                <c:pt idx="35">
                  <c:v>227500</c:v>
                </c:pt>
                <c:pt idx="36">
                  <c:v>230400</c:v>
                </c:pt>
                <c:pt idx="37">
                  <c:v>233100</c:v>
                </c:pt>
                <c:pt idx="38">
                  <c:v>235600</c:v>
                </c:pt>
                <c:pt idx="39">
                  <c:v>237900</c:v>
                </c:pt>
                <c:pt idx="40">
                  <c:v>240000</c:v>
                </c:pt>
                <c:pt idx="41">
                  <c:v>241900</c:v>
                </c:pt>
                <c:pt idx="42">
                  <c:v>243600</c:v>
                </c:pt>
                <c:pt idx="43">
                  <c:v>245100</c:v>
                </c:pt>
                <c:pt idx="44">
                  <c:v>246400</c:v>
                </c:pt>
                <c:pt idx="45">
                  <c:v>247500</c:v>
                </c:pt>
                <c:pt idx="46">
                  <c:v>248400</c:v>
                </c:pt>
                <c:pt idx="47">
                  <c:v>249100</c:v>
                </c:pt>
                <c:pt idx="48">
                  <c:v>249600</c:v>
                </c:pt>
                <c:pt idx="49">
                  <c:v>249900</c:v>
                </c:pt>
                <c:pt idx="50">
                  <c:v>250000</c:v>
                </c:pt>
                <c:pt idx="51">
                  <c:v>249900</c:v>
                </c:pt>
                <c:pt idx="52">
                  <c:v>249600</c:v>
                </c:pt>
                <c:pt idx="53">
                  <c:v>249100</c:v>
                </c:pt>
                <c:pt idx="54">
                  <c:v>248400</c:v>
                </c:pt>
                <c:pt idx="55">
                  <c:v>247500</c:v>
                </c:pt>
                <c:pt idx="56">
                  <c:v>246400</c:v>
                </c:pt>
                <c:pt idx="57">
                  <c:v>245100</c:v>
                </c:pt>
                <c:pt idx="58">
                  <c:v>243600</c:v>
                </c:pt>
                <c:pt idx="59">
                  <c:v>241900</c:v>
                </c:pt>
                <c:pt idx="60">
                  <c:v>240000</c:v>
                </c:pt>
                <c:pt idx="61">
                  <c:v>237900</c:v>
                </c:pt>
                <c:pt idx="62">
                  <c:v>235600</c:v>
                </c:pt>
                <c:pt idx="63">
                  <c:v>233100</c:v>
                </c:pt>
                <c:pt idx="64">
                  <c:v>230400</c:v>
                </c:pt>
                <c:pt idx="65">
                  <c:v>227500</c:v>
                </c:pt>
                <c:pt idx="66">
                  <c:v>224400</c:v>
                </c:pt>
                <c:pt idx="67">
                  <c:v>221100</c:v>
                </c:pt>
                <c:pt idx="68">
                  <c:v>217600</c:v>
                </c:pt>
                <c:pt idx="69">
                  <c:v>213900</c:v>
                </c:pt>
                <c:pt idx="70">
                  <c:v>210000</c:v>
                </c:pt>
                <c:pt idx="71">
                  <c:v>205900</c:v>
                </c:pt>
                <c:pt idx="72">
                  <c:v>201600</c:v>
                </c:pt>
                <c:pt idx="73">
                  <c:v>197100</c:v>
                </c:pt>
                <c:pt idx="74">
                  <c:v>192400</c:v>
                </c:pt>
                <c:pt idx="75">
                  <c:v>187500</c:v>
                </c:pt>
                <c:pt idx="76">
                  <c:v>182400</c:v>
                </c:pt>
                <c:pt idx="77">
                  <c:v>177100</c:v>
                </c:pt>
                <c:pt idx="78">
                  <c:v>171600</c:v>
                </c:pt>
                <c:pt idx="79">
                  <c:v>165900</c:v>
                </c:pt>
                <c:pt idx="80">
                  <c:v>160000</c:v>
                </c:pt>
                <c:pt idx="81">
                  <c:v>153900</c:v>
                </c:pt>
                <c:pt idx="82">
                  <c:v>147600</c:v>
                </c:pt>
                <c:pt idx="83">
                  <c:v>141100</c:v>
                </c:pt>
                <c:pt idx="84">
                  <c:v>134400</c:v>
                </c:pt>
                <c:pt idx="85">
                  <c:v>127500</c:v>
                </c:pt>
                <c:pt idx="86">
                  <c:v>120400</c:v>
                </c:pt>
                <c:pt idx="87">
                  <c:v>113100</c:v>
                </c:pt>
                <c:pt idx="88">
                  <c:v>105600</c:v>
                </c:pt>
                <c:pt idx="89">
                  <c:v>97900</c:v>
                </c:pt>
                <c:pt idx="90">
                  <c:v>90000</c:v>
                </c:pt>
                <c:pt idx="91">
                  <c:v>81900</c:v>
                </c:pt>
                <c:pt idx="92">
                  <c:v>73600</c:v>
                </c:pt>
                <c:pt idx="93">
                  <c:v>65100</c:v>
                </c:pt>
                <c:pt idx="94">
                  <c:v>56400</c:v>
                </c:pt>
                <c:pt idx="95">
                  <c:v>47500</c:v>
                </c:pt>
                <c:pt idx="96">
                  <c:v>38400</c:v>
                </c:pt>
                <c:pt idx="97">
                  <c:v>29100</c:v>
                </c:pt>
                <c:pt idx="98">
                  <c:v>19600</c:v>
                </c:pt>
                <c:pt idx="99">
                  <c:v>9900</c:v>
                </c:pt>
                <c:pt idx="1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B15-47D6-AEE5-57C6C4677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301120"/>
        <c:axId val="61302656"/>
      </c:scatterChart>
      <c:valAx>
        <c:axId val="61301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302656"/>
        <c:crosses val="autoZero"/>
        <c:crossBetween val="midCat"/>
      </c:valAx>
      <c:valAx>
        <c:axId val="61302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301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Keresleti görbe</c:v>
                </c:pt>
              </c:strCache>
            </c:strRef>
          </c:tx>
          <c:spPr>
            <a:ln w="44450" cap="rnd">
              <a:solidFill>
                <a:schemeClr val="accent1">
                  <a:lumMod val="50000"/>
                  <a:alpha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Munka1!$A$2:$A$102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</c:numCache>
            </c:numRef>
          </c:xVal>
          <c:yVal>
            <c:numRef>
              <c:f>Munka1!$B$2:$B$102</c:f>
              <c:numCache>
                <c:formatCode>General</c:formatCode>
                <c:ptCount val="101"/>
                <c:pt idx="0">
                  <c:v>0</c:v>
                </c:pt>
                <c:pt idx="1">
                  <c:v>9900</c:v>
                </c:pt>
                <c:pt idx="2">
                  <c:v>19600</c:v>
                </c:pt>
                <c:pt idx="3">
                  <c:v>29100</c:v>
                </c:pt>
                <c:pt idx="4">
                  <c:v>38400</c:v>
                </c:pt>
                <c:pt idx="5">
                  <c:v>47500</c:v>
                </c:pt>
                <c:pt idx="6">
                  <c:v>56400</c:v>
                </c:pt>
                <c:pt idx="7">
                  <c:v>65100</c:v>
                </c:pt>
                <c:pt idx="8">
                  <c:v>73600</c:v>
                </c:pt>
                <c:pt idx="9">
                  <c:v>81900</c:v>
                </c:pt>
                <c:pt idx="10">
                  <c:v>90000</c:v>
                </c:pt>
                <c:pt idx="11">
                  <c:v>97900</c:v>
                </c:pt>
                <c:pt idx="12">
                  <c:v>105600</c:v>
                </c:pt>
                <c:pt idx="13">
                  <c:v>113100</c:v>
                </c:pt>
                <c:pt idx="14">
                  <c:v>120400</c:v>
                </c:pt>
                <c:pt idx="15">
                  <c:v>127500</c:v>
                </c:pt>
                <c:pt idx="16">
                  <c:v>134400</c:v>
                </c:pt>
                <c:pt idx="17">
                  <c:v>141100</c:v>
                </c:pt>
                <c:pt idx="18">
                  <c:v>147600</c:v>
                </c:pt>
                <c:pt idx="19">
                  <c:v>153900</c:v>
                </c:pt>
                <c:pt idx="20">
                  <c:v>160000</c:v>
                </c:pt>
                <c:pt idx="21">
                  <c:v>165900</c:v>
                </c:pt>
                <c:pt idx="22">
                  <c:v>171600</c:v>
                </c:pt>
                <c:pt idx="23">
                  <c:v>177100</c:v>
                </c:pt>
                <c:pt idx="24">
                  <c:v>182400</c:v>
                </c:pt>
                <c:pt idx="25">
                  <c:v>187500</c:v>
                </c:pt>
                <c:pt idx="26">
                  <c:v>192400</c:v>
                </c:pt>
                <c:pt idx="27">
                  <c:v>197100</c:v>
                </c:pt>
                <c:pt idx="28">
                  <c:v>201600</c:v>
                </c:pt>
                <c:pt idx="29">
                  <c:v>205900</c:v>
                </c:pt>
                <c:pt idx="30">
                  <c:v>210000</c:v>
                </c:pt>
                <c:pt idx="31">
                  <c:v>213900</c:v>
                </c:pt>
                <c:pt idx="32">
                  <c:v>217600</c:v>
                </c:pt>
                <c:pt idx="33">
                  <c:v>221100</c:v>
                </c:pt>
                <c:pt idx="34">
                  <c:v>224400</c:v>
                </c:pt>
                <c:pt idx="35">
                  <c:v>227500</c:v>
                </c:pt>
                <c:pt idx="36">
                  <c:v>230400</c:v>
                </c:pt>
                <c:pt idx="37">
                  <c:v>233100</c:v>
                </c:pt>
                <c:pt idx="38">
                  <c:v>235600</c:v>
                </c:pt>
                <c:pt idx="39">
                  <c:v>237900</c:v>
                </c:pt>
                <c:pt idx="40">
                  <c:v>240000</c:v>
                </c:pt>
                <c:pt idx="41">
                  <c:v>241900</c:v>
                </c:pt>
                <c:pt idx="42">
                  <c:v>243600</c:v>
                </c:pt>
                <c:pt idx="43">
                  <c:v>245100</c:v>
                </c:pt>
                <c:pt idx="44">
                  <c:v>246400</c:v>
                </c:pt>
                <c:pt idx="45">
                  <c:v>247500</c:v>
                </c:pt>
                <c:pt idx="46">
                  <c:v>248400</c:v>
                </c:pt>
                <c:pt idx="47">
                  <c:v>249100</c:v>
                </c:pt>
                <c:pt idx="48">
                  <c:v>249600</c:v>
                </c:pt>
                <c:pt idx="49">
                  <c:v>249900</c:v>
                </c:pt>
                <c:pt idx="50">
                  <c:v>250000</c:v>
                </c:pt>
                <c:pt idx="51">
                  <c:v>249900</c:v>
                </c:pt>
                <c:pt idx="52">
                  <c:v>249600</c:v>
                </c:pt>
                <c:pt idx="53">
                  <c:v>249100</c:v>
                </c:pt>
                <c:pt idx="54">
                  <c:v>248400</c:v>
                </c:pt>
                <c:pt idx="55">
                  <c:v>247500</c:v>
                </c:pt>
                <c:pt idx="56">
                  <c:v>246400</c:v>
                </c:pt>
                <c:pt idx="57">
                  <c:v>245100</c:v>
                </c:pt>
                <c:pt idx="58">
                  <c:v>243600</c:v>
                </c:pt>
                <c:pt idx="59">
                  <c:v>241900</c:v>
                </c:pt>
                <c:pt idx="60">
                  <c:v>240000</c:v>
                </c:pt>
                <c:pt idx="61">
                  <c:v>237900</c:v>
                </c:pt>
                <c:pt idx="62">
                  <c:v>235600</c:v>
                </c:pt>
                <c:pt idx="63">
                  <c:v>233100</c:v>
                </c:pt>
                <c:pt idx="64">
                  <c:v>230400</c:v>
                </c:pt>
                <c:pt idx="65">
                  <c:v>227500</c:v>
                </c:pt>
                <c:pt idx="66">
                  <c:v>224400</c:v>
                </c:pt>
                <c:pt idx="67">
                  <c:v>221100</c:v>
                </c:pt>
                <c:pt idx="68">
                  <c:v>217600</c:v>
                </c:pt>
                <c:pt idx="69">
                  <c:v>213900</c:v>
                </c:pt>
                <c:pt idx="70">
                  <c:v>210000</c:v>
                </c:pt>
                <c:pt idx="71">
                  <c:v>205900</c:v>
                </c:pt>
                <c:pt idx="72">
                  <c:v>201600</c:v>
                </c:pt>
                <c:pt idx="73">
                  <c:v>197100</c:v>
                </c:pt>
                <c:pt idx="74">
                  <c:v>192400</c:v>
                </c:pt>
                <c:pt idx="75">
                  <c:v>187500</c:v>
                </c:pt>
                <c:pt idx="76">
                  <c:v>182400</c:v>
                </c:pt>
                <c:pt idx="77">
                  <c:v>177100</c:v>
                </c:pt>
                <c:pt idx="78">
                  <c:v>171600</c:v>
                </c:pt>
                <c:pt idx="79">
                  <c:v>165900</c:v>
                </c:pt>
                <c:pt idx="80">
                  <c:v>160000</c:v>
                </c:pt>
                <c:pt idx="81">
                  <c:v>153900</c:v>
                </c:pt>
                <c:pt idx="82">
                  <c:v>147600</c:v>
                </c:pt>
                <c:pt idx="83">
                  <c:v>141100</c:v>
                </c:pt>
                <c:pt idx="84">
                  <c:v>134400</c:v>
                </c:pt>
                <c:pt idx="85">
                  <c:v>127500</c:v>
                </c:pt>
                <c:pt idx="86">
                  <c:v>120400</c:v>
                </c:pt>
                <c:pt idx="87">
                  <c:v>113100</c:v>
                </c:pt>
                <c:pt idx="88">
                  <c:v>105600</c:v>
                </c:pt>
                <c:pt idx="89">
                  <c:v>97900</c:v>
                </c:pt>
                <c:pt idx="90">
                  <c:v>90000</c:v>
                </c:pt>
                <c:pt idx="91">
                  <c:v>81900</c:v>
                </c:pt>
                <c:pt idx="92">
                  <c:v>73600</c:v>
                </c:pt>
                <c:pt idx="93">
                  <c:v>65100</c:v>
                </c:pt>
                <c:pt idx="94">
                  <c:v>56400</c:v>
                </c:pt>
                <c:pt idx="95">
                  <c:v>47500</c:v>
                </c:pt>
                <c:pt idx="96">
                  <c:v>38400</c:v>
                </c:pt>
                <c:pt idx="97">
                  <c:v>29100</c:v>
                </c:pt>
                <c:pt idx="98">
                  <c:v>19600</c:v>
                </c:pt>
                <c:pt idx="99">
                  <c:v>9900</c:v>
                </c:pt>
                <c:pt idx="1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B15-47D6-AEE5-57C6C4677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931904"/>
        <c:axId val="61933440"/>
      </c:scatterChart>
      <c:valAx>
        <c:axId val="61931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933440"/>
        <c:crosses val="autoZero"/>
        <c:crossBetween val="midCat"/>
      </c:valAx>
      <c:valAx>
        <c:axId val="61933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931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Hálózat nagysága</c:v>
                </c:pt>
              </c:strCache>
            </c:strRef>
          </c:tx>
          <c:spPr>
            <a:ln w="50800" cap="rnd">
              <a:solidFill>
                <a:schemeClr val="accent3">
                  <a:lumMod val="50000"/>
                  <a:alpha val="7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Munka1!$A$2:$A$23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xVal>
          <c:yVal>
            <c:numRef>
              <c:f>Munka1!$B$2:$B$23</c:f>
              <c:numCache>
                <c:formatCode>General</c:formatCode>
                <c:ptCount val="22"/>
                <c:pt idx="0">
                  <c:v>20</c:v>
                </c:pt>
                <c:pt idx="1">
                  <c:v>28</c:v>
                </c:pt>
                <c:pt idx="2">
                  <c:v>38</c:v>
                </c:pt>
                <c:pt idx="3">
                  <c:v>44</c:v>
                </c:pt>
                <c:pt idx="4">
                  <c:v>49</c:v>
                </c:pt>
                <c:pt idx="5">
                  <c:v>57</c:v>
                </c:pt>
                <c:pt idx="6">
                  <c:v>56</c:v>
                </c:pt>
                <c:pt idx="7">
                  <c:v>56</c:v>
                </c:pt>
                <c:pt idx="8">
                  <c:v>51</c:v>
                </c:pt>
                <c:pt idx="9">
                  <c:v>46</c:v>
                </c:pt>
                <c:pt idx="10">
                  <c:v>56</c:v>
                </c:pt>
                <c:pt idx="11">
                  <c:v>60</c:v>
                </c:pt>
                <c:pt idx="12">
                  <c:v>67</c:v>
                </c:pt>
                <c:pt idx="13">
                  <c:v>68</c:v>
                </c:pt>
                <c:pt idx="14">
                  <c:v>74</c:v>
                </c:pt>
                <c:pt idx="15">
                  <c:v>74</c:v>
                </c:pt>
                <c:pt idx="16">
                  <c:v>82</c:v>
                </c:pt>
                <c:pt idx="17">
                  <c:v>83</c:v>
                </c:pt>
                <c:pt idx="18">
                  <c:v>205</c:v>
                </c:pt>
                <c:pt idx="19">
                  <c:v>340</c:v>
                </c:pt>
                <c:pt idx="20">
                  <c:v>465</c:v>
                </c:pt>
                <c:pt idx="21">
                  <c:v>565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9C9-4FDA-86CA-391B94537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237696"/>
        <c:axId val="62309120"/>
      </c:scatterChart>
      <c:valAx>
        <c:axId val="62237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309120"/>
        <c:crosses val="autoZero"/>
        <c:crossBetween val="midCat"/>
      </c:valAx>
      <c:valAx>
        <c:axId val="62309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23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Hálózat nagysága</c:v>
                </c:pt>
              </c:strCache>
            </c:strRef>
          </c:tx>
          <c:spPr>
            <a:ln w="50800" cap="rnd">
              <a:solidFill>
                <a:schemeClr val="accent3">
                  <a:lumMod val="50000"/>
                  <a:alpha val="7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Munka1!$A$2:$A$100</c:f>
              <c:numCache>
                <c:formatCode>General</c:formatCode>
                <c:ptCount val="99"/>
                <c:pt idx="0">
                  <c:v>-9.8000000000000007</c:v>
                </c:pt>
                <c:pt idx="1">
                  <c:v>-9.6</c:v>
                </c:pt>
                <c:pt idx="2">
                  <c:v>-9.4</c:v>
                </c:pt>
                <c:pt idx="3">
                  <c:v>-9.1999999999999993</c:v>
                </c:pt>
                <c:pt idx="4">
                  <c:v>-9</c:v>
                </c:pt>
                <c:pt idx="5">
                  <c:v>-8.7999999999999901</c:v>
                </c:pt>
                <c:pt idx="6">
                  <c:v>-8.5999999999999908</c:v>
                </c:pt>
                <c:pt idx="7">
                  <c:v>-8.3999999999999897</c:v>
                </c:pt>
                <c:pt idx="8">
                  <c:v>-8.1999999999999904</c:v>
                </c:pt>
                <c:pt idx="9">
                  <c:v>-7.9999999999999902</c:v>
                </c:pt>
                <c:pt idx="10">
                  <c:v>-7.7999999999999901</c:v>
                </c:pt>
                <c:pt idx="11">
                  <c:v>-7.5999999999999899</c:v>
                </c:pt>
                <c:pt idx="12">
                  <c:v>-7.3999999999999897</c:v>
                </c:pt>
                <c:pt idx="13">
                  <c:v>-7.1999999999999904</c:v>
                </c:pt>
                <c:pt idx="14">
                  <c:v>-6.9999999999999902</c:v>
                </c:pt>
                <c:pt idx="15">
                  <c:v>-6.7999999999999803</c:v>
                </c:pt>
                <c:pt idx="16">
                  <c:v>-6.5999999999999801</c:v>
                </c:pt>
                <c:pt idx="17">
                  <c:v>-6.3999999999999799</c:v>
                </c:pt>
                <c:pt idx="18">
                  <c:v>-6.1999999999999797</c:v>
                </c:pt>
                <c:pt idx="19">
                  <c:v>-5.9999999999999796</c:v>
                </c:pt>
                <c:pt idx="20">
                  <c:v>-5.7999999999999803</c:v>
                </c:pt>
                <c:pt idx="21">
                  <c:v>-5.5999999999999801</c:v>
                </c:pt>
                <c:pt idx="22">
                  <c:v>-5.3999999999999799</c:v>
                </c:pt>
                <c:pt idx="23">
                  <c:v>-5.1999999999999797</c:v>
                </c:pt>
                <c:pt idx="24">
                  <c:v>-4.9999999999999698</c:v>
                </c:pt>
                <c:pt idx="25">
                  <c:v>-4.7999999999999696</c:v>
                </c:pt>
                <c:pt idx="26">
                  <c:v>-4.5999999999999703</c:v>
                </c:pt>
                <c:pt idx="27">
                  <c:v>-4.3999999999999702</c:v>
                </c:pt>
                <c:pt idx="28">
                  <c:v>-4.19999999999997</c:v>
                </c:pt>
                <c:pt idx="29">
                  <c:v>-3.9999999999999698</c:v>
                </c:pt>
                <c:pt idx="30">
                  <c:v>-3.7999999999999701</c:v>
                </c:pt>
                <c:pt idx="31">
                  <c:v>-3.5999999999999699</c:v>
                </c:pt>
                <c:pt idx="32">
                  <c:v>-3.3999999999999702</c:v>
                </c:pt>
                <c:pt idx="33">
                  <c:v>-3.1999999999999602</c:v>
                </c:pt>
                <c:pt idx="34">
                  <c:v>-2.99999999999996</c:v>
                </c:pt>
                <c:pt idx="35">
                  <c:v>-2.7999999999999599</c:v>
                </c:pt>
                <c:pt idx="36">
                  <c:v>-2.5999999999999601</c:v>
                </c:pt>
                <c:pt idx="37">
                  <c:v>-2.3999999999999599</c:v>
                </c:pt>
                <c:pt idx="38">
                  <c:v>-2.1999999999999602</c:v>
                </c:pt>
                <c:pt idx="39">
                  <c:v>-1.99999999999996</c:v>
                </c:pt>
                <c:pt idx="40">
                  <c:v>-1.7999999999999601</c:v>
                </c:pt>
                <c:pt idx="41">
                  <c:v>-1.5999999999999599</c:v>
                </c:pt>
                <c:pt idx="42">
                  <c:v>-1.3999999999999599</c:v>
                </c:pt>
                <c:pt idx="43">
                  <c:v>-1.19999999999995</c:v>
                </c:pt>
                <c:pt idx="44">
                  <c:v>-0.99999999999995004</c:v>
                </c:pt>
                <c:pt idx="45">
                  <c:v>-0.79999999999995097</c:v>
                </c:pt>
                <c:pt idx="46">
                  <c:v>-0.59999999999995002</c:v>
                </c:pt>
                <c:pt idx="47">
                  <c:v>-0.39999999999995101</c:v>
                </c:pt>
                <c:pt idx="48">
                  <c:v>-0.19999999999995099</c:v>
                </c:pt>
                <c:pt idx="49">
                  <c:v>4.9737991503207E-14</c:v>
                </c:pt>
                <c:pt idx="50">
                  <c:v>0.20000000000009899</c:v>
                </c:pt>
                <c:pt idx="51">
                  <c:v>0.4000000000001</c:v>
                </c:pt>
                <c:pt idx="52">
                  <c:v>0.60000000000009901</c:v>
                </c:pt>
                <c:pt idx="53">
                  <c:v>0.80000000000009797</c:v>
                </c:pt>
                <c:pt idx="54">
                  <c:v>1.0000000000000999</c:v>
                </c:pt>
                <c:pt idx="55">
                  <c:v>1.2000000000001001</c:v>
                </c:pt>
                <c:pt idx="56">
                  <c:v>1.4000000000001001</c:v>
                </c:pt>
                <c:pt idx="57">
                  <c:v>1.6000000000001</c:v>
                </c:pt>
                <c:pt idx="58">
                  <c:v>1.8000000000001</c:v>
                </c:pt>
                <c:pt idx="59">
                  <c:v>2.0000000000000999</c:v>
                </c:pt>
                <c:pt idx="60">
                  <c:v>2.2000000000001001</c:v>
                </c:pt>
                <c:pt idx="61">
                  <c:v>2.4000000000000998</c:v>
                </c:pt>
                <c:pt idx="62">
                  <c:v>2.6000000000001</c:v>
                </c:pt>
                <c:pt idx="63">
                  <c:v>2.8000000000001002</c:v>
                </c:pt>
                <c:pt idx="64">
                  <c:v>3.0000000000000999</c:v>
                </c:pt>
                <c:pt idx="65">
                  <c:v>3.2000000000001001</c:v>
                </c:pt>
                <c:pt idx="66">
                  <c:v>3.4000000000000998</c:v>
                </c:pt>
                <c:pt idx="67">
                  <c:v>3.6000000000001</c:v>
                </c:pt>
                <c:pt idx="68">
                  <c:v>3.8000000000001002</c:v>
                </c:pt>
                <c:pt idx="69">
                  <c:v>4.0000000000001004</c:v>
                </c:pt>
                <c:pt idx="70">
                  <c:v>4.2000000000000997</c:v>
                </c:pt>
                <c:pt idx="71">
                  <c:v>4.4000000000000998</c:v>
                </c:pt>
                <c:pt idx="72">
                  <c:v>4.6000000000001</c:v>
                </c:pt>
                <c:pt idx="73">
                  <c:v>4.8000000000001002</c:v>
                </c:pt>
                <c:pt idx="74">
                  <c:v>5.0000000000001004</c:v>
                </c:pt>
                <c:pt idx="75">
                  <c:v>5.2000000000000997</c:v>
                </c:pt>
                <c:pt idx="76">
                  <c:v>5.4000000000000998</c:v>
                </c:pt>
                <c:pt idx="77">
                  <c:v>5.6000000000001</c:v>
                </c:pt>
                <c:pt idx="78">
                  <c:v>5.8000000000001002</c:v>
                </c:pt>
                <c:pt idx="79">
                  <c:v>6.0000000000001004</c:v>
                </c:pt>
                <c:pt idx="80">
                  <c:v>6.2000000000000997</c:v>
                </c:pt>
                <c:pt idx="81">
                  <c:v>6.4000000000000998</c:v>
                </c:pt>
                <c:pt idx="82">
                  <c:v>6.6000000000001</c:v>
                </c:pt>
                <c:pt idx="83">
                  <c:v>6.8000000000001002</c:v>
                </c:pt>
                <c:pt idx="84">
                  <c:v>7.0000000000001004</c:v>
                </c:pt>
                <c:pt idx="85">
                  <c:v>7.2000000000000997</c:v>
                </c:pt>
                <c:pt idx="86">
                  <c:v>7.4000000000000998</c:v>
                </c:pt>
                <c:pt idx="87">
                  <c:v>7.6000000000001</c:v>
                </c:pt>
                <c:pt idx="88">
                  <c:v>7.8000000000001002</c:v>
                </c:pt>
                <c:pt idx="89">
                  <c:v>8.0000000000000995</c:v>
                </c:pt>
                <c:pt idx="90">
                  <c:v>8.2000000000001005</c:v>
                </c:pt>
                <c:pt idx="91">
                  <c:v>8.4000000000000998</c:v>
                </c:pt>
                <c:pt idx="92">
                  <c:v>8.6000000000000991</c:v>
                </c:pt>
                <c:pt idx="93">
                  <c:v>8.8000000000001002</c:v>
                </c:pt>
                <c:pt idx="94">
                  <c:v>9.0000000000000995</c:v>
                </c:pt>
                <c:pt idx="95">
                  <c:v>9.2000000000001005</c:v>
                </c:pt>
                <c:pt idx="96">
                  <c:v>9.4000000000000998</c:v>
                </c:pt>
                <c:pt idx="97">
                  <c:v>9.6000000000000991</c:v>
                </c:pt>
                <c:pt idx="98">
                  <c:v>9.8000000000001002</c:v>
                </c:pt>
              </c:numCache>
            </c:numRef>
          </c:xVal>
          <c:yVal>
            <c:numRef>
              <c:f>Munka1!$B$2:$B$100</c:f>
              <c:numCache>
                <c:formatCode>General</c:formatCode>
                <c:ptCount val="99"/>
                <c:pt idx="0">
                  <c:v>-1.4691074750318196</c:v>
                </c:pt>
                <c:pt idx="1">
                  <c:v>-1.4670039863378539</c:v>
                </c:pt>
                <c:pt idx="2">
                  <c:v>-1.4648119688052967</c:v>
                </c:pt>
                <c:pt idx="3">
                  <c:v>-1.4625257359344406</c:v>
                </c:pt>
                <c:pt idx="4">
                  <c:v>-1.4601391056210009</c:v>
                </c:pt>
                <c:pt idx="5">
                  <c:v>-1.457645345204412</c:v>
                </c:pt>
                <c:pt idx="6">
                  <c:v>-1.4550371090740857</c:v>
                </c:pt>
                <c:pt idx="7">
                  <c:v>-1.4523063676367587</c:v>
                </c:pt>
                <c:pt idx="8">
                  <c:v>-1.4494443262241328</c:v>
                </c:pt>
                <c:pt idx="9">
                  <c:v>-1.4464413322481351</c:v>
                </c:pt>
                <c:pt idx="10">
                  <c:v>-1.4432867685796582</c:v>
                </c:pt>
                <c:pt idx="11">
                  <c:v>-1.4399689307208394</c:v>
                </c:pt>
                <c:pt idx="12">
                  <c:v>-1.436474884841928</c:v>
                </c:pt>
                <c:pt idx="13">
                  <c:v>-1.432790303137377</c:v>
                </c:pt>
                <c:pt idx="14">
                  <c:v>-1.4288992721907325</c:v>
                </c:pt>
                <c:pt idx="15">
                  <c:v>-1.4247840690836209</c:v>
                </c:pt>
                <c:pt idx="16">
                  <c:v>-1.4204248987877617</c:v>
                </c:pt>
                <c:pt idx="17">
                  <c:v>-1.4157995848709553</c:v>
                </c:pt>
                <c:pt idx="18">
                  <c:v>-1.4108832036366767</c:v>
                </c:pt>
                <c:pt idx="19">
                  <c:v>-1.4056476493802692</c:v>
                </c:pt>
                <c:pt idx="20">
                  <c:v>-1.4000611153196132</c:v>
                </c:pt>
                <c:pt idx="21">
                  <c:v>-1.3940874707248594</c:v>
                </c:pt>
                <c:pt idx="22">
                  <c:v>-1.3876855095324119</c:v>
                </c:pt>
                <c:pt idx="23">
                  <c:v>-1.3808080388761801</c:v>
                </c:pt>
                <c:pt idx="24">
                  <c:v>-1.3734007669450148</c:v>
                </c:pt>
                <c:pt idx="25">
                  <c:v>-1.3654009376051279</c:v>
                </c:pt>
                <c:pt idx="26">
                  <c:v>-1.3567356432310738</c:v>
                </c:pt>
                <c:pt idx="27">
                  <c:v>-1.3473197256542622</c:v>
                </c:pt>
                <c:pt idx="28">
                  <c:v>-1.3370531459259936</c:v>
                </c:pt>
                <c:pt idx="29">
                  <c:v>-1.3258176636680308</c:v>
                </c:pt>
                <c:pt idx="30">
                  <c:v>-1.313472611823806</c:v>
                </c:pt>
                <c:pt idx="31">
                  <c:v>-1.2998494764564739</c:v>
                </c:pt>
                <c:pt idx="32">
                  <c:v>-1.284744885077576</c:v>
                </c:pt>
                <c:pt idx="33">
                  <c:v>-1.2679114584199216</c:v>
                </c:pt>
                <c:pt idx="34">
                  <c:v>-1.2490457723982504</c:v>
                </c:pt>
                <c:pt idx="35">
                  <c:v>-1.2277723863741887</c:v>
                </c:pt>
                <c:pt idx="36">
                  <c:v>-1.2036224929766723</c:v>
                </c:pt>
                <c:pt idx="37">
                  <c:v>-1.1760052070951292</c:v>
                </c:pt>
                <c:pt idx="38">
                  <c:v>-1.1441688336680138</c:v>
                </c:pt>
                <c:pt idx="39">
                  <c:v>-1.1071487177940824</c:v>
                </c:pt>
                <c:pt idx="40">
                  <c:v>-1.0636978224025502</c:v>
                </c:pt>
                <c:pt idx="41">
                  <c:v>-1.012197011451323</c:v>
                </c:pt>
                <c:pt idx="42">
                  <c:v>-0.95054684081206164</c:v>
                </c:pt>
                <c:pt idx="43">
                  <c:v>-0.87605805059817288</c:v>
                </c:pt>
                <c:pt idx="44">
                  <c:v>-0.7853981633974233</c:v>
                </c:pt>
                <c:pt idx="45">
                  <c:v>-0.67474094222352277</c:v>
                </c:pt>
                <c:pt idx="46">
                  <c:v>-0.54041950027054741</c:v>
                </c:pt>
                <c:pt idx="47">
                  <c:v>-0.38050637711232266</c:v>
                </c:pt>
                <c:pt idx="48">
                  <c:v>-0.19739555984983365</c:v>
                </c:pt>
                <c:pt idx="49">
                  <c:v>4.9737991503207E-14</c:v>
                </c:pt>
                <c:pt idx="50">
                  <c:v>0.19739555984997595</c:v>
                </c:pt>
                <c:pt idx="51">
                  <c:v>0.38050637711245111</c:v>
                </c:pt>
                <c:pt idx="52">
                  <c:v>0.54041950027065699</c:v>
                </c:pt>
                <c:pt idx="53">
                  <c:v>0.67474094222361236</c:v>
                </c:pt>
                <c:pt idx="54">
                  <c:v>0.78539816339749824</c:v>
                </c:pt>
                <c:pt idx="55">
                  <c:v>0.87605805059823449</c:v>
                </c:pt>
                <c:pt idx="56">
                  <c:v>0.95054684081210894</c:v>
                </c:pt>
                <c:pt idx="57">
                  <c:v>1.0121970114513623</c:v>
                </c:pt>
                <c:pt idx="58">
                  <c:v>1.0636978224025833</c:v>
                </c:pt>
                <c:pt idx="59">
                  <c:v>1.1071487177941104</c:v>
                </c:pt>
                <c:pt idx="60">
                  <c:v>1.1441688336680376</c:v>
                </c:pt>
                <c:pt idx="61">
                  <c:v>1.1760052070951499</c:v>
                </c:pt>
                <c:pt idx="62">
                  <c:v>1.2036224929766903</c:v>
                </c:pt>
                <c:pt idx="63">
                  <c:v>1.2277723863742045</c:v>
                </c:pt>
                <c:pt idx="64">
                  <c:v>1.2490457723982644</c:v>
                </c:pt>
                <c:pt idx="65">
                  <c:v>1.267911458419934</c:v>
                </c:pt>
                <c:pt idx="66">
                  <c:v>1.2847448850775864</c:v>
                </c:pt>
                <c:pt idx="67">
                  <c:v>1.2998494764564832</c:v>
                </c:pt>
                <c:pt idx="68">
                  <c:v>1.3134726118238145</c:v>
                </c:pt>
                <c:pt idx="69">
                  <c:v>1.3258176636680383</c:v>
                </c:pt>
                <c:pt idx="70">
                  <c:v>1.3370531459260004</c:v>
                </c:pt>
                <c:pt idx="71">
                  <c:v>1.3473197256542686</c:v>
                </c:pt>
                <c:pt idx="72">
                  <c:v>1.3567356432310795</c:v>
                </c:pt>
                <c:pt idx="73">
                  <c:v>1.3654009376051335</c:v>
                </c:pt>
                <c:pt idx="74">
                  <c:v>1.3734007669450197</c:v>
                </c:pt>
                <c:pt idx="75">
                  <c:v>1.3808080388761845</c:v>
                </c:pt>
                <c:pt idx="76">
                  <c:v>1.3876855095324159</c:v>
                </c:pt>
                <c:pt idx="77">
                  <c:v>1.3940874707248632</c:v>
                </c:pt>
                <c:pt idx="78">
                  <c:v>1.4000611153196167</c:v>
                </c:pt>
                <c:pt idx="79">
                  <c:v>1.4056476493802725</c:v>
                </c:pt>
                <c:pt idx="80">
                  <c:v>1.4108832036366799</c:v>
                </c:pt>
                <c:pt idx="81">
                  <c:v>1.4157995848709579</c:v>
                </c:pt>
                <c:pt idx="82">
                  <c:v>1.4204248987877643</c:v>
                </c:pt>
                <c:pt idx="83">
                  <c:v>1.4247840690836233</c:v>
                </c:pt>
                <c:pt idx="84">
                  <c:v>1.4288992721907348</c:v>
                </c:pt>
                <c:pt idx="85">
                  <c:v>1.432790303137379</c:v>
                </c:pt>
                <c:pt idx="86">
                  <c:v>1.43647488484193</c:v>
                </c:pt>
                <c:pt idx="87">
                  <c:v>1.4399689307208414</c:v>
                </c:pt>
                <c:pt idx="88">
                  <c:v>1.44328676857966</c:v>
                </c:pt>
                <c:pt idx="89">
                  <c:v>1.4464413322481366</c:v>
                </c:pt>
                <c:pt idx="90">
                  <c:v>1.4494443262241343</c:v>
                </c:pt>
                <c:pt idx="91">
                  <c:v>1.4523063676367602</c:v>
                </c:pt>
                <c:pt idx="92">
                  <c:v>1.4550371090740872</c:v>
                </c:pt>
                <c:pt idx="93">
                  <c:v>1.4576453452044134</c:v>
                </c:pt>
                <c:pt idx="94">
                  <c:v>1.4601391056210022</c:v>
                </c:pt>
                <c:pt idx="95">
                  <c:v>1.4625257359344417</c:v>
                </c:pt>
                <c:pt idx="96">
                  <c:v>1.4648119688052978</c:v>
                </c:pt>
                <c:pt idx="97">
                  <c:v>1.4670039863378548</c:v>
                </c:pt>
                <c:pt idx="98">
                  <c:v>1.4691074750318207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9C9-4FDA-86CA-391B9453709F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Telítődési (szaturációs) szint</c:v>
                </c:pt>
              </c:strCache>
            </c:strRef>
          </c:tx>
          <c:spPr>
            <a:ln>
              <a:solidFill>
                <a:srgbClr val="C00000">
                  <a:alpha val="10000"/>
                </a:srgbClr>
              </a:solidFill>
              <a:prstDash val="lgDash"/>
            </a:ln>
          </c:spPr>
          <c:marker>
            <c:symbol val="none"/>
          </c:marker>
          <c:xVal>
            <c:numRef>
              <c:f>Munka1!$A$2:$A$100</c:f>
              <c:numCache>
                <c:formatCode>General</c:formatCode>
                <c:ptCount val="99"/>
                <c:pt idx="0">
                  <c:v>-9.8000000000000007</c:v>
                </c:pt>
                <c:pt idx="1">
                  <c:v>-9.6</c:v>
                </c:pt>
                <c:pt idx="2">
                  <c:v>-9.4</c:v>
                </c:pt>
                <c:pt idx="3">
                  <c:v>-9.1999999999999993</c:v>
                </c:pt>
                <c:pt idx="4">
                  <c:v>-9</c:v>
                </c:pt>
                <c:pt idx="5">
                  <c:v>-8.7999999999999901</c:v>
                </c:pt>
                <c:pt idx="6">
                  <c:v>-8.5999999999999908</c:v>
                </c:pt>
                <c:pt idx="7">
                  <c:v>-8.3999999999999897</c:v>
                </c:pt>
                <c:pt idx="8">
                  <c:v>-8.1999999999999904</c:v>
                </c:pt>
                <c:pt idx="9">
                  <c:v>-7.9999999999999902</c:v>
                </c:pt>
                <c:pt idx="10">
                  <c:v>-7.7999999999999901</c:v>
                </c:pt>
                <c:pt idx="11">
                  <c:v>-7.5999999999999899</c:v>
                </c:pt>
                <c:pt idx="12">
                  <c:v>-7.3999999999999897</c:v>
                </c:pt>
                <c:pt idx="13">
                  <c:v>-7.1999999999999904</c:v>
                </c:pt>
                <c:pt idx="14">
                  <c:v>-6.9999999999999902</c:v>
                </c:pt>
                <c:pt idx="15">
                  <c:v>-6.7999999999999803</c:v>
                </c:pt>
                <c:pt idx="16">
                  <c:v>-6.5999999999999801</c:v>
                </c:pt>
                <c:pt idx="17">
                  <c:v>-6.3999999999999799</c:v>
                </c:pt>
                <c:pt idx="18">
                  <c:v>-6.1999999999999797</c:v>
                </c:pt>
                <c:pt idx="19">
                  <c:v>-5.9999999999999796</c:v>
                </c:pt>
                <c:pt idx="20">
                  <c:v>-5.7999999999999803</c:v>
                </c:pt>
                <c:pt idx="21">
                  <c:v>-5.5999999999999801</c:v>
                </c:pt>
                <c:pt idx="22">
                  <c:v>-5.3999999999999799</c:v>
                </c:pt>
                <c:pt idx="23">
                  <c:v>-5.1999999999999797</c:v>
                </c:pt>
                <c:pt idx="24">
                  <c:v>-4.9999999999999698</c:v>
                </c:pt>
                <c:pt idx="25">
                  <c:v>-4.7999999999999696</c:v>
                </c:pt>
                <c:pt idx="26">
                  <c:v>-4.5999999999999703</c:v>
                </c:pt>
                <c:pt idx="27">
                  <c:v>-4.3999999999999702</c:v>
                </c:pt>
                <c:pt idx="28">
                  <c:v>-4.19999999999997</c:v>
                </c:pt>
                <c:pt idx="29">
                  <c:v>-3.9999999999999698</c:v>
                </c:pt>
                <c:pt idx="30">
                  <c:v>-3.7999999999999701</c:v>
                </c:pt>
                <c:pt idx="31">
                  <c:v>-3.5999999999999699</c:v>
                </c:pt>
                <c:pt idx="32">
                  <c:v>-3.3999999999999702</c:v>
                </c:pt>
                <c:pt idx="33">
                  <c:v>-3.1999999999999602</c:v>
                </c:pt>
                <c:pt idx="34">
                  <c:v>-2.99999999999996</c:v>
                </c:pt>
                <c:pt idx="35">
                  <c:v>-2.7999999999999599</c:v>
                </c:pt>
                <c:pt idx="36">
                  <c:v>-2.5999999999999601</c:v>
                </c:pt>
                <c:pt idx="37">
                  <c:v>-2.3999999999999599</c:v>
                </c:pt>
                <c:pt idx="38">
                  <c:v>-2.1999999999999602</c:v>
                </c:pt>
                <c:pt idx="39">
                  <c:v>-1.99999999999996</c:v>
                </c:pt>
                <c:pt idx="40">
                  <c:v>-1.7999999999999601</c:v>
                </c:pt>
                <c:pt idx="41">
                  <c:v>-1.5999999999999599</c:v>
                </c:pt>
                <c:pt idx="42">
                  <c:v>-1.3999999999999599</c:v>
                </c:pt>
                <c:pt idx="43">
                  <c:v>-1.19999999999995</c:v>
                </c:pt>
                <c:pt idx="44">
                  <c:v>-0.99999999999995004</c:v>
                </c:pt>
                <c:pt idx="45">
                  <c:v>-0.79999999999995097</c:v>
                </c:pt>
                <c:pt idx="46">
                  <c:v>-0.59999999999995002</c:v>
                </c:pt>
                <c:pt idx="47">
                  <c:v>-0.39999999999995101</c:v>
                </c:pt>
                <c:pt idx="48">
                  <c:v>-0.19999999999995099</c:v>
                </c:pt>
                <c:pt idx="49">
                  <c:v>4.9737991503207E-14</c:v>
                </c:pt>
                <c:pt idx="50">
                  <c:v>0.20000000000009899</c:v>
                </c:pt>
                <c:pt idx="51">
                  <c:v>0.4000000000001</c:v>
                </c:pt>
                <c:pt idx="52">
                  <c:v>0.60000000000009901</c:v>
                </c:pt>
                <c:pt idx="53">
                  <c:v>0.80000000000009797</c:v>
                </c:pt>
                <c:pt idx="54">
                  <c:v>1.0000000000000999</c:v>
                </c:pt>
                <c:pt idx="55">
                  <c:v>1.2000000000001001</c:v>
                </c:pt>
                <c:pt idx="56">
                  <c:v>1.4000000000001001</c:v>
                </c:pt>
                <c:pt idx="57">
                  <c:v>1.6000000000001</c:v>
                </c:pt>
                <c:pt idx="58">
                  <c:v>1.8000000000001</c:v>
                </c:pt>
                <c:pt idx="59">
                  <c:v>2.0000000000000999</c:v>
                </c:pt>
                <c:pt idx="60">
                  <c:v>2.2000000000001001</c:v>
                </c:pt>
                <c:pt idx="61">
                  <c:v>2.4000000000000998</c:v>
                </c:pt>
                <c:pt idx="62">
                  <c:v>2.6000000000001</c:v>
                </c:pt>
                <c:pt idx="63">
                  <c:v>2.8000000000001002</c:v>
                </c:pt>
                <c:pt idx="64">
                  <c:v>3.0000000000000999</c:v>
                </c:pt>
                <c:pt idx="65">
                  <c:v>3.2000000000001001</c:v>
                </c:pt>
                <c:pt idx="66">
                  <c:v>3.4000000000000998</c:v>
                </c:pt>
                <c:pt idx="67">
                  <c:v>3.6000000000001</c:v>
                </c:pt>
                <c:pt idx="68">
                  <c:v>3.8000000000001002</c:v>
                </c:pt>
                <c:pt idx="69">
                  <c:v>4.0000000000001004</c:v>
                </c:pt>
                <c:pt idx="70">
                  <c:v>4.2000000000000997</c:v>
                </c:pt>
                <c:pt idx="71">
                  <c:v>4.4000000000000998</c:v>
                </c:pt>
                <c:pt idx="72">
                  <c:v>4.6000000000001</c:v>
                </c:pt>
                <c:pt idx="73">
                  <c:v>4.8000000000001002</c:v>
                </c:pt>
                <c:pt idx="74">
                  <c:v>5.0000000000001004</c:v>
                </c:pt>
                <c:pt idx="75">
                  <c:v>5.2000000000000997</c:v>
                </c:pt>
                <c:pt idx="76">
                  <c:v>5.4000000000000998</c:v>
                </c:pt>
                <c:pt idx="77">
                  <c:v>5.6000000000001</c:v>
                </c:pt>
                <c:pt idx="78">
                  <c:v>5.8000000000001002</c:v>
                </c:pt>
                <c:pt idx="79">
                  <c:v>6.0000000000001004</c:v>
                </c:pt>
                <c:pt idx="80">
                  <c:v>6.2000000000000997</c:v>
                </c:pt>
                <c:pt idx="81">
                  <c:v>6.4000000000000998</c:v>
                </c:pt>
                <c:pt idx="82">
                  <c:v>6.6000000000001</c:v>
                </c:pt>
                <c:pt idx="83">
                  <c:v>6.8000000000001002</c:v>
                </c:pt>
                <c:pt idx="84">
                  <c:v>7.0000000000001004</c:v>
                </c:pt>
                <c:pt idx="85">
                  <c:v>7.2000000000000997</c:v>
                </c:pt>
                <c:pt idx="86">
                  <c:v>7.4000000000000998</c:v>
                </c:pt>
                <c:pt idx="87">
                  <c:v>7.6000000000001</c:v>
                </c:pt>
                <c:pt idx="88">
                  <c:v>7.8000000000001002</c:v>
                </c:pt>
                <c:pt idx="89">
                  <c:v>8.0000000000000995</c:v>
                </c:pt>
                <c:pt idx="90">
                  <c:v>8.2000000000001005</c:v>
                </c:pt>
                <c:pt idx="91">
                  <c:v>8.4000000000000998</c:v>
                </c:pt>
                <c:pt idx="92">
                  <c:v>8.6000000000000991</c:v>
                </c:pt>
                <c:pt idx="93">
                  <c:v>8.8000000000001002</c:v>
                </c:pt>
                <c:pt idx="94">
                  <c:v>9.0000000000000995</c:v>
                </c:pt>
                <c:pt idx="95">
                  <c:v>9.2000000000001005</c:v>
                </c:pt>
                <c:pt idx="96">
                  <c:v>9.4000000000000998</c:v>
                </c:pt>
                <c:pt idx="97">
                  <c:v>9.6000000000000991</c:v>
                </c:pt>
                <c:pt idx="98">
                  <c:v>9.8000000000001002</c:v>
                </c:pt>
              </c:numCache>
            </c:numRef>
          </c:xVal>
          <c:yVal>
            <c:numRef>
              <c:f>Munka1!$C$2:$C$100</c:f>
              <c:numCache>
                <c:formatCode>General</c:formatCode>
                <c:ptCount val="99"/>
                <c:pt idx="0">
                  <c:v>1.5707963267948966</c:v>
                </c:pt>
                <c:pt idx="1">
                  <c:v>1.5707963267948966</c:v>
                </c:pt>
                <c:pt idx="2">
                  <c:v>1.5707963267948966</c:v>
                </c:pt>
                <c:pt idx="3">
                  <c:v>1.5707963267948966</c:v>
                </c:pt>
                <c:pt idx="4">
                  <c:v>1.5707963267948966</c:v>
                </c:pt>
                <c:pt idx="5">
                  <c:v>1.5707963267948966</c:v>
                </c:pt>
                <c:pt idx="6">
                  <c:v>1.5707963267948966</c:v>
                </c:pt>
                <c:pt idx="7">
                  <c:v>1.5707963267948966</c:v>
                </c:pt>
                <c:pt idx="8">
                  <c:v>1.5707963267948966</c:v>
                </c:pt>
                <c:pt idx="9">
                  <c:v>1.5707963267948966</c:v>
                </c:pt>
                <c:pt idx="10">
                  <c:v>1.5707963267948966</c:v>
                </c:pt>
                <c:pt idx="11">
                  <c:v>1.5707963267948966</c:v>
                </c:pt>
                <c:pt idx="12">
                  <c:v>1.5707963267948966</c:v>
                </c:pt>
                <c:pt idx="13">
                  <c:v>1.5707963267948966</c:v>
                </c:pt>
                <c:pt idx="14">
                  <c:v>1.5707963267948966</c:v>
                </c:pt>
                <c:pt idx="15">
                  <c:v>1.5707963267948966</c:v>
                </c:pt>
                <c:pt idx="16">
                  <c:v>1.5707963267948966</c:v>
                </c:pt>
                <c:pt idx="17">
                  <c:v>1.5707963267948966</c:v>
                </c:pt>
                <c:pt idx="18">
                  <c:v>1.5707963267948966</c:v>
                </c:pt>
                <c:pt idx="19">
                  <c:v>1.5707963267948966</c:v>
                </c:pt>
                <c:pt idx="20">
                  <c:v>1.5707963267948966</c:v>
                </c:pt>
                <c:pt idx="21">
                  <c:v>1.5707963267948966</c:v>
                </c:pt>
                <c:pt idx="22">
                  <c:v>1.5707963267948966</c:v>
                </c:pt>
                <c:pt idx="23">
                  <c:v>1.5707963267948966</c:v>
                </c:pt>
                <c:pt idx="24">
                  <c:v>1.5707963267948966</c:v>
                </c:pt>
                <c:pt idx="25">
                  <c:v>1.5707963267948966</c:v>
                </c:pt>
                <c:pt idx="26">
                  <c:v>1.5707963267948966</c:v>
                </c:pt>
                <c:pt idx="27">
                  <c:v>1.5707963267948966</c:v>
                </c:pt>
                <c:pt idx="28">
                  <c:v>1.5707963267948966</c:v>
                </c:pt>
                <c:pt idx="29">
                  <c:v>1.5707963267948966</c:v>
                </c:pt>
                <c:pt idx="30">
                  <c:v>1.5707963267948966</c:v>
                </c:pt>
                <c:pt idx="31">
                  <c:v>1.5707963267948966</c:v>
                </c:pt>
                <c:pt idx="32">
                  <c:v>1.5707963267948966</c:v>
                </c:pt>
                <c:pt idx="33">
                  <c:v>1.5707963267948966</c:v>
                </c:pt>
                <c:pt idx="34">
                  <c:v>1.5707963267948966</c:v>
                </c:pt>
                <c:pt idx="35">
                  <c:v>1.5707963267948966</c:v>
                </c:pt>
                <c:pt idx="36">
                  <c:v>1.5707963267948966</c:v>
                </c:pt>
                <c:pt idx="37">
                  <c:v>1.5707963267948966</c:v>
                </c:pt>
                <c:pt idx="38">
                  <c:v>1.5707963267948966</c:v>
                </c:pt>
                <c:pt idx="39">
                  <c:v>1.5707963267948966</c:v>
                </c:pt>
                <c:pt idx="40">
                  <c:v>1.5707963267948966</c:v>
                </c:pt>
                <c:pt idx="41">
                  <c:v>1.5707963267948966</c:v>
                </c:pt>
                <c:pt idx="42">
                  <c:v>1.5707963267948966</c:v>
                </c:pt>
                <c:pt idx="43">
                  <c:v>1.5707963267948966</c:v>
                </c:pt>
                <c:pt idx="44">
                  <c:v>1.5707963267948966</c:v>
                </c:pt>
                <c:pt idx="45">
                  <c:v>1.5707963267948966</c:v>
                </c:pt>
                <c:pt idx="46">
                  <c:v>1.5707963267948966</c:v>
                </c:pt>
                <c:pt idx="47">
                  <c:v>1.5707963267948966</c:v>
                </c:pt>
                <c:pt idx="48">
                  <c:v>1.5707963267948966</c:v>
                </c:pt>
                <c:pt idx="49">
                  <c:v>1.5707963267948966</c:v>
                </c:pt>
                <c:pt idx="50">
                  <c:v>1.5707963267948966</c:v>
                </c:pt>
                <c:pt idx="51">
                  <c:v>1.5707963267948966</c:v>
                </c:pt>
                <c:pt idx="52">
                  <c:v>1.5707963267948966</c:v>
                </c:pt>
                <c:pt idx="53">
                  <c:v>1.5707963267948966</c:v>
                </c:pt>
                <c:pt idx="54">
                  <c:v>1.5707963267948966</c:v>
                </c:pt>
                <c:pt idx="55">
                  <c:v>1.5707963267948966</c:v>
                </c:pt>
                <c:pt idx="56">
                  <c:v>1.5707963267948966</c:v>
                </c:pt>
                <c:pt idx="57">
                  <c:v>1.5707963267948966</c:v>
                </c:pt>
                <c:pt idx="58">
                  <c:v>1.5707963267948966</c:v>
                </c:pt>
                <c:pt idx="59">
                  <c:v>1.5707963267948966</c:v>
                </c:pt>
                <c:pt idx="60">
                  <c:v>1.5707963267948966</c:v>
                </c:pt>
                <c:pt idx="61">
                  <c:v>1.5707963267948966</c:v>
                </c:pt>
                <c:pt idx="62">
                  <c:v>1.5707963267948966</c:v>
                </c:pt>
                <c:pt idx="63">
                  <c:v>1.5707963267948966</c:v>
                </c:pt>
                <c:pt idx="64">
                  <c:v>1.5707963267948966</c:v>
                </c:pt>
                <c:pt idx="65">
                  <c:v>1.5707963267948966</c:v>
                </c:pt>
                <c:pt idx="66">
                  <c:v>1.5707963267948966</c:v>
                </c:pt>
                <c:pt idx="67">
                  <c:v>1.5707963267948966</c:v>
                </c:pt>
                <c:pt idx="68">
                  <c:v>1.5707963267948966</c:v>
                </c:pt>
                <c:pt idx="69">
                  <c:v>1.5707963267948966</c:v>
                </c:pt>
                <c:pt idx="70">
                  <c:v>1.5707963267948966</c:v>
                </c:pt>
                <c:pt idx="71">
                  <c:v>1.5707963267948966</c:v>
                </c:pt>
                <c:pt idx="72">
                  <c:v>1.5707963267948966</c:v>
                </c:pt>
                <c:pt idx="73">
                  <c:v>1.5707963267948966</c:v>
                </c:pt>
                <c:pt idx="74">
                  <c:v>1.5707963267948966</c:v>
                </c:pt>
                <c:pt idx="75">
                  <c:v>1.5707963267948966</c:v>
                </c:pt>
                <c:pt idx="76">
                  <c:v>1.5707963267948966</c:v>
                </c:pt>
                <c:pt idx="77">
                  <c:v>1.5707963267948966</c:v>
                </c:pt>
                <c:pt idx="78">
                  <c:v>1.5707963267948966</c:v>
                </c:pt>
                <c:pt idx="79">
                  <c:v>1.5707963267948966</c:v>
                </c:pt>
                <c:pt idx="80">
                  <c:v>1.5707963267948966</c:v>
                </c:pt>
                <c:pt idx="81">
                  <c:v>1.5707963267948966</c:v>
                </c:pt>
                <c:pt idx="82">
                  <c:v>1.5707963267948966</c:v>
                </c:pt>
                <c:pt idx="83">
                  <c:v>1.5707963267948966</c:v>
                </c:pt>
                <c:pt idx="84">
                  <c:v>1.5707963267948966</c:v>
                </c:pt>
                <c:pt idx="85">
                  <c:v>1.5707963267948966</c:v>
                </c:pt>
                <c:pt idx="86">
                  <c:v>1.5707963267948966</c:v>
                </c:pt>
                <c:pt idx="87">
                  <c:v>1.5707963267948966</c:v>
                </c:pt>
                <c:pt idx="88">
                  <c:v>1.5707963267948966</c:v>
                </c:pt>
                <c:pt idx="89">
                  <c:v>1.5707963267948966</c:v>
                </c:pt>
                <c:pt idx="90">
                  <c:v>1.5707963267948966</c:v>
                </c:pt>
                <c:pt idx="91">
                  <c:v>1.5707963267948966</c:v>
                </c:pt>
                <c:pt idx="92">
                  <c:v>1.5707963267948966</c:v>
                </c:pt>
                <c:pt idx="93">
                  <c:v>1.5707963267948966</c:v>
                </c:pt>
                <c:pt idx="94">
                  <c:v>1.5707963267948966</c:v>
                </c:pt>
                <c:pt idx="95">
                  <c:v>1.5707963267948966</c:v>
                </c:pt>
                <c:pt idx="96">
                  <c:v>1.5707963267948966</c:v>
                </c:pt>
                <c:pt idx="97">
                  <c:v>1.5707963267948966</c:v>
                </c:pt>
                <c:pt idx="98">
                  <c:v>1.5707963267948966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120-41EC-9272-767F7A2EE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621568"/>
        <c:axId val="62623104"/>
      </c:scatterChart>
      <c:valAx>
        <c:axId val="62621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623104"/>
        <c:crosses val="autoZero"/>
        <c:crossBetween val="midCat"/>
      </c:valAx>
      <c:valAx>
        <c:axId val="62623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621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CBA0-05C5-4CD1-A114-0D48A9BFAFE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1499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E114D-E1E1-475C-B79C-859C7E87FC2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6881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C4638-189F-4453-8452-3DC8643DBDF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5235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D1FA23-D9CD-4B62-B56B-68432DD8C1D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23212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DEF58E-55A9-4410-BF0E-9FCFB5ED0D3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01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11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1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02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56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4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B1E3-5E89-4F11-A8A3-52E760665530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43360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07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88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46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2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358E2683-EBD5-44F8-974C-3B148E41827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5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7B3DD-C32F-45AC-B767-152BF2DB91A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5475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32CBF-8B9E-431B-A10B-27B5945F426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6630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7F37A-8666-435F-BEE0-DC993AABFCF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8309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D1282-06E9-43D8-A8C5-B1543455996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3100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11A6B-C5AD-4160-971E-42BC159A6900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7090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512E1-6B6D-4980-93B6-C2419CFC0EE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7620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BC3E6-81B4-4FDA-B3FC-B7F758054B0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5657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759180-480D-44CA-A0FE-B0E60503B553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2D9299-66CC-4292-8F7C-A5D5D8EDF9BC}" type="datetime1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2019.02.15.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Digitális gazdaságtan</a:t>
            </a:r>
            <a:endParaRPr lang="hu-H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31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557338"/>
            <a:ext cx="7772400" cy="1470025"/>
          </a:xfrm>
        </p:spPr>
        <p:txBody>
          <a:bodyPr/>
          <a:lstStyle/>
          <a:p>
            <a:r>
              <a:rPr lang="en-US" altLang="hu-HU"/>
              <a:t>Costs and market structure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429000"/>
            <a:ext cx="6440487" cy="2232025"/>
          </a:xfrm>
        </p:spPr>
        <p:txBody>
          <a:bodyPr/>
          <a:lstStyle/>
          <a:p>
            <a:r>
              <a:rPr lang="en-US" altLang="hu-HU" sz="2800" dirty="0"/>
              <a:t>Cost functions and market structure</a:t>
            </a:r>
          </a:p>
          <a:p>
            <a:r>
              <a:rPr lang="en-US" altLang="hu-HU" sz="2800" dirty="0"/>
              <a:t>Single product and multiple product firms</a:t>
            </a:r>
            <a:endParaRPr lang="en-US" altLang="hu-HU" sz="2800" b="1" dirty="0"/>
          </a:p>
          <a:p>
            <a:r>
              <a:rPr lang="en-US" altLang="hu-HU" sz="2800" dirty="0"/>
              <a:t>Network externalities</a:t>
            </a:r>
            <a:endParaRPr lang="en-US" altLang="hu-HU" sz="2800" b="1" dirty="0"/>
          </a:p>
          <a:p>
            <a:r>
              <a:rPr lang="en-US" altLang="hu-HU" sz="2800" dirty="0"/>
              <a:t>The role of the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hu-HU" sz="3600"/>
              <a:t>RAC: an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91513" cy="5184775"/>
          </a:xfrm>
        </p:spPr>
        <p:txBody>
          <a:bodyPr/>
          <a:lstStyle/>
          <a:p>
            <a:r>
              <a:rPr lang="en-US" altLang="hu-HU" sz="2000"/>
              <a:t>The total cost function of a multi-product firm is as follows: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550" y="1557338"/>
          <a:ext cx="3240088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gyenlet" r:id="rId3" imgW="1955520" imgH="634680" progId="Equation.3">
                  <p:embed/>
                </p:oleObj>
              </mc:Choice>
              <mc:Fallback>
                <p:oleObj name="Egyenlet" r:id="rId3" imgW="195552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57338"/>
                        <a:ext cx="3240088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2771775" y="2636838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771775" y="4724400"/>
            <a:ext cx="230505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771775" y="3933825"/>
            <a:ext cx="2087563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127625" y="5394325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q</a:t>
            </a:r>
            <a:r>
              <a:rPr lang="hu-HU" altLang="hu-HU" baseline="-25000"/>
              <a:t>1</a:t>
            </a:r>
            <a:endParaRPr lang="en-US" altLang="hu-HU" baseline="-2500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859338" y="363855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q</a:t>
            </a:r>
            <a:r>
              <a:rPr lang="hu-HU" altLang="hu-HU" baseline="-25000"/>
              <a:t>2</a:t>
            </a:r>
            <a:endParaRPr lang="en-US" altLang="hu-HU" baseline="-250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679700" y="215423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c</a:t>
            </a:r>
            <a:endParaRPr lang="en-US" altLang="hu-H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771775" y="3357563"/>
            <a:ext cx="1512888" cy="13668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297363" y="3206750"/>
            <a:ext cx="157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C(q</a:t>
            </a:r>
            <a:r>
              <a:rPr lang="hu-HU" altLang="hu-HU" baseline="-25000"/>
              <a:t>1</a:t>
            </a:r>
            <a:r>
              <a:rPr lang="hu-HU" altLang="hu-HU"/>
              <a:t>, 0) = 25q</a:t>
            </a:r>
            <a:r>
              <a:rPr lang="hu-HU" altLang="hu-HU" baseline="-25000"/>
              <a:t>1</a:t>
            </a:r>
            <a:endParaRPr lang="en-US" altLang="hu-HU" baseline="-2500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2771775" y="2636838"/>
            <a:ext cx="1008063" cy="20875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2349500"/>
            <a:ext cx="157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C(0, q</a:t>
            </a:r>
            <a:r>
              <a:rPr lang="hu-HU" altLang="hu-HU" baseline="-25000"/>
              <a:t>2</a:t>
            </a:r>
            <a:r>
              <a:rPr lang="hu-HU" altLang="hu-HU"/>
              <a:t>) = 30q</a:t>
            </a:r>
            <a:r>
              <a:rPr lang="hu-HU" altLang="hu-HU" baseline="-25000"/>
              <a:t>2</a:t>
            </a:r>
            <a:endParaRPr lang="en-US" altLang="hu-HU" baseline="-2500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771775" y="4724400"/>
            <a:ext cx="3240088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284663" y="4724400"/>
            <a:ext cx="979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hu-HU">
                <a:cs typeface="Times New Roman" pitchFamily="18" charset="0"/>
              </a:rPr>
              <a:t>λ</a:t>
            </a:r>
            <a:r>
              <a:rPr lang="hu-HU" altLang="hu-HU" baseline="-25000">
                <a:cs typeface="Times New Roman" pitchFamily="18" charset="0"/>
              </a:rPr>
              <a:t>1</a:t>
            </a:r>
            <a:r>
              <a:rPr lang="hu-HU" altLang="hu-HU">
                <a:cs typeface="Times New Roman" pitchFamily="18" charset="0"/>
              </a:rPr>
              <a:t>/</a:t>
            </a:r>
            <a:r>
              <a:rPr lang="el-GR" altLang="hu-HU">
                <a:cs typeface="Times New Roman" pitchFamily="18" charset="0"/>
              </a:rPr>
              <a:t>λ</a:t>
            </a:r>
            <a:r>
              <a:rPr lang="hu-HU" altLang="hu-HU" baseline="-25000">
                <a:cs typeface="Times New Roman" pitchFamily="18" charset="0"/>
              </a:rPr>
              <a:t>2</a:t>
            </a:r>
            <a:r>
              <a:rPr lang="hu-HU" altLang="hu-HU">
                <a:cs typeface="Times New Roman" pitchFamily="18" charset="0"/>
              </a:rPr>
              <a:t> = 1</a:t>
            </a:r>
            <a:endParaRPr lang="el-GR" altLang="hu-HU">
              <a:cs typeface="Times New Roman" pitchFamily="18" charset="0"/>
            </a:endParaRPr>
          </a:p>
        </p:txBody>
      </p:sp>
      <p:sp>
        <p:nvSpPr>
          <p:cNvPr id="8210" name="Arc 18"/>
          <p:cNvSpPr>
            <a:spLocks/>
          </p:cNvSpPr>
          <p:nvPr/>
        </p:nvSpPr>
        <p:spPr bwMode="auto">
          <a:xfrm flipH="1" flipV="1">
            <a:off x="2771775" y="3071813"/>
            <a:ext cx="2879725" cy="14366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6 w 43200"/>
              <a:gd name="T1" fmla="*/ 22669 h 22669"/>
              <a:gd name="T2" fmla="*/ 43200 w 43200"/>
              <a:gd name="T3" fmla="*/ 21600 h 22669"/>
              <a:gd name="T4" fmla="*/ 21600 w 43200"/>
              <a:gd name="T5" fmla="*/ 21600 h 22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669" fill="none" extrusionOk="0">
                <a:moveTo>
                  <a:pt x="26" y="22668"/>
                </a:moveTo>
                <a:cubicBezTo>
                  <a:pt x="8" y="22312"/>
                  <a:pt x="0" y="2195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669" stroke="0" extrusionOk="0">
                <a:moveTo>
                  <a:pt x="26" y="22668"/>
                </a:moveTo>
                <a:cubicBezTo>
                  <a:pt x="8" y="22312"/>
                  <a:pt x="0" y="2195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084888" y="45021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q</a:t>
            </a:r>
            <a:endParaRPr lang="en-US" altLang="hu-HU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2700338" y="3068638"/>
            <a:ext cx="144462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427538" y="2701925"/>
            <a:ext cx="3270250" cy="376238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C(</a:t>
            </a:r>
            <a:r>
              <a:rPr lang="el-GR" altLang="hu-HU"/>
              <a:t>λ</a:t>
            </a:r>
            <a:r>
              <a:rPr lang="hu-HU" altLang="hu-HU" baseline="-25000"/>
              <a:t>1</a:t>
            </a:r>
            <a:r>
              <a:rPr lang="hu-HU" altLang="hu-HU"/>
              <a:t>q, </a:t>
            </a:r>
            <a:r>
              <a:rPr lang="el-GR" altLang="hu-HU"/>
              <a:t>λ</a:t>
            </a:r>
            <a:r>
              <a:rPr lang="hu-HU" altLang="hu-HU" baseline="-25000"/>
              <a:t>2</a:t>
            </a:r>
            <a:r>
              <a:rPr lang="hu-HU" altLang="hu-HU"/>
              <a:t>q) = 12.5q + 15q </a:t>
            </a:r>
            <a:r>
              <a:rPr lang="hu-HU" altLang="hu-HU">
                <a:cs typeface="Times New Roman" pitchFamily="18" charset="0"/>
              </a:rPr>
              <a:t>–</a:t>
            </a:r>
            <a:r>
              <a:rPr lang="hu-HU" altLang="hu-HU"/>
              <a:t> 3/8q</a:t>
            </a:r>
            <a:r>
              <a:rPr lang="hu-HU" altLang="hu-HU" baseline="30000"/>
              <a:t>2</a:t>
            </a:r>
            <a:endParaRPr lang="en-US" altLang="hu-HU" baseline="30000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2771775" y="3213100"/>
            <a:ext cx="2736850" cy="11525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553075" y="4141788"/>
            <a:ext cx="2474913" cy="37623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RAC(q</a:t>
            </a:r>
            <a:r>
              <a:rPr lang="hu-HU" altLang="hu-HU" baseline="-25000"/>
              <a:t>1</a:t>
            </a:r>
            <a:r>
              <a:rPr lang="hu-HU" altLang="hu-HU"/>
              <a:t>,q</a:t>
            </a:r>
            <a:r>
              <a:rPr lang="hu-HU" altLang="hu-HU" baseline="-25000"/>
              <a:t>2</a:t>
            </a:r>
            <a:r>
              <a:rPr lang="hu-HU" altLang="hu-HU"/>
              <a:t>) = 27.5</a:t>
            </a:r>
            <a:r>
              <a:rPr lang="hu-HU" altLang="hu-HU">
                <a:cs typeface="Times New Roman" pitchFamily="18" charset="0"/>
              </a:rPr>
              <a:t>–</a:t>
            </a:r>
            <a:r>
              <a:rPr lang="hu-HU" altLang="hu-HU"/>
              <a:t> 3/8q</a:t>
            </a:r>
            <a:endParaRPr lang="en-US" altLang="hu-HU" baseline="30000"/>
          </a:p>
        </p:txBody>
      </p:sp>
      <p:sp>
        <p:nvSpPr>
          <p:cNvPr id="23" name="Arc 18"/>
          <p:cNvSpPr>
            <a:spLocks/>
          </p:cNvSpPr>
          <p:nvPr/>
        </p:nvSpPr>
        <p:spPr bwMode="auto">
          <a:xfrm rot="10800000" flipH="1" flipV="1">
            <a:off x="2801120" y="3284999"/>
            <a:ext cx="3731741" cy="14366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6 w 43200"/>
              <a:gd name="T1" fmla="*/ 22669 h 22669"/>
              <a:gd name="T2" fmla="*/ 43200 w 43200"/>
              <a:gd name="T3" fmla="*/ 21600 h 22669"/>
              <a:gd name="T4" fmla="*/ 21600 w 43200"/>
              <a:gd name="T5" fmla="*/ 21600 h 22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669" fill="none" extrusionOk="0">
                <a:moveTo>
                  <a:pt x="26" y="22668"/>
                </a:moveTo>
                <a:cubicBezTo>
                  <a:pt x="8" y="22312"/>
                  <a:pt x="0" y="2195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669" stroke="0" extrusionOk="0">
                <a:moveTo>
                  <a:pt x="26" y="22668"/>
                </a:moveTo>
                <a:cubicBezTo>
                  <a:pt x="8" y="22312"/>
                  <a:pt x="0" y="2195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1" grpId="0"/>
      <p:bldP spid="8202" grpId="0"/>
      <p:bldP spid="8204" grpId="0" animBg="1"/>
      <p:bldP spid="8204" grpId="1" animBg="1"/>
      <p:bldP spid="8205" grpId="0"/>
      <p:bldP spid="8205" grpId="1"/>
      <p:bldP spid="8206" grpId="0" animBg="1"/>
      <p:bldP spid="8206" grpId="1" animBg="1"/>
      <p:bldP spid="8207" grpId="0"/>
      <p:bldP spid="8207" grpId="1"/>
      <p:bldP spid="8208" grpId="0" animBg="1"/>
      <p:bldP spid="8209" grpId="0"/>
      <p:bldP spid="8210" grpId="0" animBg="1"/>
      <p:bldP spid="8210" grpId="1" animBg="1"/>
      <p:bldP spid="8211" grpId="0"/>
      <p:bldP spid="8212" grpId="0" animBg="1"/>
      <p:bldP spid="8213" grpId="0" animBg="1"/>
      <p:bldP spid="8214" grpId="0" animBg="1"/>
      <p:bldP spid="8215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hu-HU" sz="4000"/>
              <a:t>Economies of scale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8713788" cy="5000625"/>
          </a:xfrm>
        </p:spPr>
        <p:txBody>
          <a:bodyPr/>
          <a:lstStyle/>
          <a:p>
            <a:r>
              <a:rPr lang="en-US" altLang="hu-HU" sz="2800" dirty="0"/>
              <a:t>Increasing returns if </a:t>
            </a:r>
            <a:r>
              <a:rPr lang="en-US" altLang="hu-HU" sz="2800" dirty="0" err="1"/>
              <a:t>dRAC</a:t>
            </a:r>
            <a:r>
              <a:rPr lang="en-US" altLang="hu-HU" sz="2800" dirty="0"/>
              <a:t>/</a:t>
            </a:r>
            <a:r>
              <a:rPr lang="en-US" altLang="hu-HU" sz="2800" dirty="0" err="1"/>
              <a:t>dq</a:t>
            </a:r>
            <a:r>
              <a:rPr lang="en-US" altLang="hu-HU" sz="2800" dirty="0"/>
              <a:t> &lt; 0</a:t>
            </a:r>
          </a:p>
          <a:p>
            <a:r>
              <a:rPr lang="en-US" altLang="hu-HU" sz="2800" dirty="0"/>
              <a:t>Diminishing returns if </a:t>
            </a:r>
            <a:r>
              <a:rPr lang="en-US" altLang="hu-HU" sz="2800" dirty="0" err="1"/>
              <a:t>dRAC</a:t>
            </a:r>
            <a:r>
              <a:rPr lang="en-US" altLang="hu-HU" sz="2800" dirty="0"/>
              <a:t>/</a:t>
            </a:r>
            <a:r>
              <a:rPr lang="en-US" altLang="hu-HU" sz="2800" dirty="0" err="1"/>
              <a:t>dq</a:t>
            </a:r>
            <a:r>
              <a:rPr lang="en-US" altLang="hu-HU" sz="2800" dirty="0"/>
              <a:t> &gt; 0</a:t>
            </a:r>
          </a:p>
          <a:p>
            <a:r>
              <a:rPr lang="en-US" altLang="hu-HU" sz="2800" dirty="0"/>
              <a:t>The scale index (generalized from the single product case):</a:t>
            </a:r>
          </a:p>
          <a:p>
            <a:endParaRPr lang="en-US" altLang="hu-HU" sz="2800" dirty="0"/>
          </a:p>
          <a:p>
            <a:endParaRPr lang="en-US" altLang="hu-HU" sz="2800" dirty="0"/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08175" y="2736850"/>
          <a:ext cx="57594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gyenlet" r:id="rId3" imgW="3314520" imgH="457200" progId="Equation.3">
                  <p:embed/>
                </p:oleObj>
              </mc:Choice>
              <mc:Fallback>
                <p:oleObj name="Egyenlet" r:id="rId3" imgW="33145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736850"/>
                        <a:ext cx="5759450" cy="793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394995"/>
              </p:ext>
            </p:extLst>
          </p:nvPr>
        </p:nvGraphicFramePr>
        <p:xfrm>
          <a:off x="487363" y="3856038"/>
          <a:ext cx="7427912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5" imgW="4711680" imgH="1396800" progId="Equation.3">
                  <p:embed/>
                </p:oleObj>
              </mc:Choice>
              <mc:Fallback>
                <p:oleObj name="Equation" r:id="rId5" imgW="4711680" imgH="1396800" progId="Equation.3">
                  <p:embed/>
                  <p:pic>
                    <p:nvPicPr>
                      <p:cNvPr id="9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3856038"/>
                        <a:ext cx="7427912" cy="2203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hu-HU" sz="4000"/>
              <a:t>Economies of scope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218488" cy="4968875"/>
          </a:xfrm>
        </p:spPr>
        <p:txBody>
          <a:bodyPr/>
          <a:lstStyle/>
          <a:p>
            <a:r>
              <a:rPr lang="en-US" altLang="hu-HU" sz="2400" dirty="0"/>
              <a:t>Cost savings from joint production</a:t>
            </a:r>
          </a:p>
          <a:p>
            <a:endParaRPr lang="en-US" altLang="hu-HU" sz="2400" dirty="0"/>
          </a:p>
          <a:p>
            <a:endParaRPr lang="en-US" altLang="hu-HU" sz="2400" dirty="0"/>
          </a:p>
          <a:p>
            <a:endParaRPr lang="en-US" altLang="hu-HU" sz="2400" dirty="0"/>
          </a:p>
          <a:p>
            <a:endParaRPr lang="en-US" altLang="hu-HU" sz="2400" dirty="0"/>
          </a:p>
          <a:p>
            <a:r>
              <a:rPr lang="en-US" altLang="hu-HU" sz="2400" dirty="0"/>
              <a:t>If S</a:t>
            </a:r>
            <a:r>
              <a:rPr lang="en-US" altLang="hu-HU" sz="2400" baseline="-25000" dirty="0"/>
              <a:t>C</a:t>
            </a:r>
            <a:r>
              <a:rPr lang="en-US" altLang="hu-HU" sz="2400" dirty="0"/>
              <a:t> &gt; 0: economies of scope</a:t>
            </a:r>
          </a:p>
          <a:p>
            <a:r>
              <a:rPr lang="en-US" altLang="hu-HU" sz="2400" dirty="0"/>
              <a:t>If S</a:t>
            </a:r>
            <a:r>
              <a:rPr lang="en-US" altLang="hu-HU" sz="2400" baseline="-25000" dirty="0"/>
              <a:t>C</a:t>
            </a:r>
            <a:r>
              <a:rPr lang="en-US" altLang="hu-HU" sz="2400" dirty="0"/>
              <a:t> &lt; 0: diseconomies of scope</a:t>
            </a:r>
          </a:p>
          <a:p>
            <a:r>
              <a:rPr lang="en-US" altLang="hu-HU" sz="2400" dirty="0"/>
              <a:t>The relationship between economies of scale and scope: from S</a:t>
            </a:r>
            <a:r>
              <a:rPr lang="en-US" altLang="hu-HU" sz="2400" baseline="-25000" dirty="0"/>
              <a:t>C</a:t>
            </a:r>
            <a:r>
              <a:rPr lang="en-US" altLang="hu-HU" sz="2400" dirty="0"/>
              <a:t> &gt; 0 </a:t>
            </a:r>
            <a:r>
              <a:rPr lang="en-US" altLang="hu-HU" sz="2400" dirty="0" smtClean="0"/>
              <a:t>it usually</a:t>
            </a:r>
            <a:r>
              <a:rPr lang="hu-HU" altLang="hu-HU" sz="2400" dirty="0" smtClean="0"/>
              <a:t> </a:t>
            </a:r>
            <a:r>
              <a:rPr lang="en-US" altLang="hu-HU" sz="2400" dirty="0" smtClean="0"/>
              <a:t>follows that S </a:t>
            </a:r>
            <a:r>
              <a:rPr lang="en-US" altLang="hu-HU" sz="2400" dirty="0"/>
              <a:t>&gt; 1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03350" y="1933575"/>
          <a:ext cx="482441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gyenlet" r:id="rId3" imgW="2489040" imgH="660240" progId="Equation.3">
                  <p:embed/>
                </p:oleObj>
              </mc:Choice>
              <mc:Fallback>
                <p:oleObj name="Egyenlet" r:id="rId3" imgW="248904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33575"/>
                        <a:ext cx="4824413" cy="1279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 sz="4000"/>
              <a:t>Economies of scope and product differentiation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r>
              <a:rPr lang="en-US" altLang="hu-HU" sz="2400"/>
              <a:t>Similar products</a:t>
            </a:r>
          </a:p>
          <a:p>
            <a:r>
              <a:rPr lang="en-US" altLang="hu-HU" sz="2400"/>
              <a:t>Different products</a:t>
            </a:r>
          </a:p>
          <a:p>
            <a:r>
              <a:rPr lang="en-US" altLang="hu-HU" sz="2400"/>
              <a:t>Example (2.6): Ralph Lauren’s shirts (q</a:t>
            </a:r>
            <a:r>
              <a:rPr lang="en-US" altLang="hu-HU" sz="2400" baseline="-25000"/>
              <a:t>1</a:t>
            </a:r>
            <a:r>
              <a:rPr lang="en-US" altLang="hu-HU" sz="2400"/>
              <a:t>) and cologne (q</a:t>
            </a:r>
            <a:r>
              <a:rPr lang="en-US" altLang="hu-HU" sz="2400" baseline="-25000"/>
              <a:t>2</a:t>
            </a:r>
            <a:r>
              <a:rPr lang="en-US" altLang="hu-HU" sz="2400"/>
              <a:t>):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3163307"/>
              </p:ext>
            </p:extLst>
          </p:nvPr>
        </p:nvGraphicFramePr>
        <p:xfrm>
          <a:off x="1258888" y="2965450"/>
          <a:ext cx="6192837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3" imgW="3797280" imgH="1917360" progId="Equation.3">
                  <p:embed/>
                </p:oleObj>
              </mc:Choice>
              <mc:Fallback>
                <p:oleObj name="Equation" r:id="rId3" imgW="3797280" imgH="1917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965450"/>
                        <a:ext cx="6192837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 dirty="0"/>
              <a:t>Costs and market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/>
              <a:t>Pricing in Internet-based services</a:t>
            </a:r>
          </a:p>
          <a:p>
            <a:pPr lvl="1"/>
            <a:r>
              <a:rPr lang="en-US" altLang="hu-HU" dirty="0"/>
              <a:t>Why can you access a website or an electronic journal for free?</a:t>
            </a:r>
          </a:p>
          <a:p>
            <a:pPr lvl="1"/>
            <a:r>
              <a:rPr lang="en-US" altLang="hu-HU" dirty="0"/>
              <a:t>Entry costs are high but marginal cost is negligible</a:t>
            </a:r>
          </a:p>
          <a:p>
            <a:r>
              <a:rPr lang="en-US" altLang="hu-HU" dirty="0"/>
              <a:t>The costs’ role in determining market structure</a:t>
            </a:r>
          </a:p>
          <a:p>
            <a:pPr lvl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8601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890"/>
            <a:ext cx="8229600" cy="1143000"/>
          </a:xfrm>
        </p:spPr>
        <p:txBody>
          <a:bodyPr/>
          <a:lstStyle/>
          <a:p>
            <a:r>
              <a:rPr lang="en-US" altLang="hu-HU" sz="4000" dirty="0" smtClean="0"/>
              <a:t>Determinants of market structure</a:t>
            </a:r>
            <a:endParaRPr lang="en-US" altLang="hu-HU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052736"/>
            <a:ext cx="8362950" cy="4781550"/>
          </a:xfrm>
        </p:spPr>
        <p:txBody>
          <a:bodyPr/>
          <a:lstStyle/>
          <a:p>
            <a:r>
              <a:rPr lang="en-US" altLang="hu-HU" sz="2800" dirty="0" smtClean="0"/>
              <a:t>Economies of scale (and scope)</a:t>
            </a:r>
          </a:p>
          <a:p>
            <a:r>
              <a:rPr lang="en-US" altLang="hu-HU" sz="2800" dirty="0" smtClean="0"/>
              <a:t>Market size</a:t>
            </a:r>
          </a:p>
          <a:p>
            <a:pPr lvl="1"/>
            <a:r>
              <a:rPr lang="en-US" altLang="hu-HU" sz="2400" dirty="0" smtClean="0"/>
              <a:t>Minimum efficient scale &lt;&lt; Q: competition</a:t>
            </a:r>
          </a:p>
          <a:p>
            <a:pPr lvl="1"/>
            <a:r>
              <a:rPr lang="en-US" altLang="hu-HU" sz="2400" dirty="0" smtClean="0"/>
              <a:t>Minimum efficient scale &gt; Q: natural monopoly</a:t>
            </a:r>
          </a:p>
          <a:p>
            <a:pPr lvl="1"/>
            <a:r>
              <a:rPr lang="en-US" altLang="hu-HU" sz="2400" dirty="0" smtClean="0"/>
              <a:t>High minimum efficient scale (relative to total market size) 			</a:t>
            </a:r>
            <a:r>
              <a:rPr lang="en-US" altLang="hu-HU" sz="2400" dirty="0" smtClean="0">
                <a:sym typeface="Wingdings" panose="05000000000000000000" pitchFamily="2" charset="2"/>
              </a:rPr>
              <a:t> high concentration</a:t>
            </a:r>
            <a:endParaRPr lang="en-US" altLang="hu-HU" sz="2400" dirty="0" smtClean="0"/>
          </a:p>
          <a:p>
            <a:r>
              <a:rPr lang="en-US" altLang="hu-HU" sz="2800" dirty="0" smtClean="0"/>
              <a:t>Network externalities</a:t>
            </a:r>
          </a:p>
          <a:p>
            <a:pPr lvl="1"/>
            <a:r>
              <a:rPr lang="en-US" altLang="hu-HU" sz="2400" dirty="0" smtClean="0"/>
              <a:t>The value gain of a telecommunications market with </a:t>
            </a:r>
            <a:r>
              <a:rPr lang="en-US" altLang="hu-HU" sz="2400" i="1" dirty="0" smtClean="0"/>
              <a:t>n</a:t>
            </a:r>
            <a:r>
              <a:rPr lang="en-US" altLang="hu-HU" sz="2400" dirty="0" smtClean="0"/>
              <a:t> customers if the (</a:t>
            </a:r>
            <a:r>
              <a:rPr lang="en-US" altLang="hu-HU" sz="2400" i="1" dirty="0" smtClean="0"/>
              <a:t>n</a:t>
            </a:r>
            <a:r>
              <a:rPr lang="en-US" altLang="hu-HU" sz="2400" dirty="0" smtClean="0"/>
              <a:t> + 1)</a:t>
            </a:r>
            <a:r>
              <a:rPr lang="en-US" altLang="hu-HU" sz="2400" baseline="30000" dirty="0" err="1" smtClean="0"/>
              <a:t>th</a:t>
            </a:r>
            <a:r>
              <a:rPr lang="en-US" altLang="hu-HU" sz="2400" dirty="0" smtClean="0"/>
              <a:t> joins</a:t>
            </a:r>
          </a:p>
          <a:p>
            <a:pPr lvl="1"/>
            <a:endParaRPr lang="en-US" altLang="hu-HU" sz="2400" dirty="0" smtClean="0"/>
          </a:p>
          <a:p>
            <a:pPr lvl="1"/>
            <a:endParaRPr lang="en-US" altLang="hu-HU" sz="2400" dirty="0" smtClean="0"/>
          </a:p>
          <a:p>
            <a:r>
              <a:rPr lang="en-US" altLang="hu-HU" sz="2800" dirty="0" smtClean="0"/>
              <a:t>The role of the government policy</a:t>
            </a:r>
            <a:endParaRPr lang="en-US" altLang="hu-HU" sz="2800" dirty="0"/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9946977"/>
              </p:ext>
            </p:extLst>
          </p:nvPr>
        </p:nvGraphicFramePr>
        <p:xfrm>
          <a:off x="1973560" y="5013176"/>
          <a:ext cx="40386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gyenlet" r:id="rId3" imgW="2463480" imgH="660240" progId="Equation.3">
                  <p:embed/>
                </p:oleObj>
              </mc:Choice>
              <mc:Fallback>
                <p:oleObj name="Egyenlet" r:id="rId3" imgW="24634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560" y="5013176"/>
                        <a:ext cx="40386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Jobbra nyíl 1"/>
          <p:cNvSpPr/>
          <p:nvPr/>
        </p:nvSpPr>
        <p:spPr>
          <a:xfrm rot="21068348">
            <a:off x="3419872" y="1844824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652120" y="1259209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Firm size (q) where LAC is minimal (S = 1)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5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llipszis 60"/>
          <p:cNvSpPr/>
          <p:nvPr/>
        </p:nvSpPr>
        <p:spPr>
          <a:xfrm>
            <a:off x="3293864" y="4100615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11037"/>
            <a:ext cx="9144000" cy="66969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Network externalities and market demand</a:t>
            </a:r>
            <a:endParaRPr lang="en-US" sz="40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FBCF-D0C4-45C4-A2C8-8838D2686A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 flipV="1">
            <a:off x="388839" y="980728"/>
            <a:ext cx="0" cy="5288523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74859" y="6258158"/>
            <a:ext cx="77697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1781696" y="3330207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Szövegdoboz 26"/>
              <p:cNvSpPr txBox="1"/>
              <p:nvPr/>
            </p:nvSpPr>
            <p:spPr>
              <a:xfrm>
                <a:off x="3707904" y="1591548"/>
                <a:ext cx="1851341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1000−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=1000−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7" name="Szövegdoboz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1591548"/>
                <a:ext cx="1851341" cy="18466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zövegdoboz 27"/>
              <p:cNvSpPr txBox="1"/>
              <p:nvPr/>
            </p:nvSpPr>
            <p:spPr>
              <a:xfrm>
                <a:off x="2483938" y="5373216"/>
                <a:ext cx="7849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8" name="Szövegdoboz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938" y="5373216"/>
                <a:ext cx="784901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8527" b="-1363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zövegdoboz 28"/>
              <p:cNvSpPr txBox="1"/>
              <p:nvPr/>
            </p:nvSpPr>
            <p:spPr>
              <a:xfrm>
                <a:off x="7000585" y="5539181"/>
                <a:ext cx="21607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Size of the network,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9" name="Szövegdoboz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85" y="5539181"/>
                <a:ext cx="2160785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2817" t="-4310" b="-146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zövegdoboz 32"/>
              <p:cNvSpPr txBox="1"/>
              <p:nvPr/>
            </p:nvSpPr>
            <p:spPr>
              <a:xfrm>
                <a:off x="6156176" y="1591548"/>
                <a:ext cx="2736304" cy="1800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)/2</m:t>
                      </m:r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)/2−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Equilibrium market demand: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𝐷𝐷</m:t>
                    </m:r>
                    <m:d>
                      <m:d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𝐸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: 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𝐸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3" name="Szövegdoboz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591548"/>
                <a:ext cx="2736304" cy="1800493"/>
              </a:xfrm>
              <a:prstGeom prst="rect">
                <a:avLst/>
              </a:prstGeom>
              <a:blipFill rotWithShape="1">
                <a:blip r:embed="rId5"/>
                <a:stretch>
                  <a:fillRect l="-4232" r="-7127" b="-271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gyenes összekötő 7"/>
          <p:cNvCxnSpPr/>
          <p:nvPr/>
        </p:nvCxnSpPr>
        <p:spPr>
          <a:xfrm>
            <a:off x="396686" y="2647067"/>
            <a:ext cx="3600000" cy="3600000"/>
          </a:xfrm>
          <a:prstGeom prst="line">
            <a:avLst/>
          </a:prstGeom>
          <a:ln w="44450">
            <a:solidFill>
              <a:srgbClr val="FF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Jobbra nyíl 11"/>
          <p:cNvSpPr/>
          <p:nvPr/>
        </p:nvSpPr>
        <p:spPr>
          <a:xfrm>
            <a:off x="5652120" y="1804754"/>
            <a:ext cx="409566" cy="936104"/>
          </a:xfrm>
          <a:prstGeom prst="rightArrow">
            <a:avLst/>
          </a:prstGeom>
          <a:solidFill>
            <a:schemeClr val="tx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9" name="Egyenes összekötő 38"/>
          <p:cNvCxnSpPr/>
          <p:nvPr/>
        </p:nvCxnSpPr>
        <p:spPr>
          <a:xfrm>
            <a:off x="388589" y="1927067"/>
            <a:ext cx="4320000" cy="4320000"/>
          </a:xfrm>
          <a:prstGeom prst="line">
            <a:avLst/>
          </a:prstGeom>
          <a:ln w="44450">
            <a:solidFill>
              <a:srgbClr val="FF0000">
                <a:alpha val="5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411805" y="1218158"/>
            <a:ext cx="5040000" cy="5040000"/>
          </a:xfrm>
          <a:prstGeom prst="line">
            <a:avLst/>
          </a:prstGeom>
          <a:ln w="4445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Szövegdoboz 42"/>
              <p:cNvSpPr txBox="1"/>
              <p:nvPr/>
            </p:nvSpPr>
            <p:spPr>
              <a:xfrm>
                <a:off x="3477604" y="5374386"/>
                <a:ext cx="6480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400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3" name="Szövegdoboz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604" y="5374386"/>
                <a:ext cx="648071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Szövegdoboz 45"/>
              <p:cNvSpPr txBox="1"/>
              <p:nvPr/>
            </p:nvSpPr>
            <p:spPr>
              <a:xfrm>
                <a:off x="4218751" y="5374386"/>
                <a:ext cx="6480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800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6" name="Szövegdoboz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751" y="5374386"/>
                <a:ext cx="648071" cy="400110"/>
              </a:xfrm>
              <a:prstGeom prst="rect">
                <a:avLst/>
              </a:prstGeom>
              <a:blipFill rotWithShape="1">
                <a:blip r:embed="rId7"/>
                <a:stretch>
                  <a:fillRect r="-943" b="-153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Egyenes összekötő 37"/>
          <p:cNvCxnSpPr/>
          <p:nvPr/>
        </p:nvCxnSpPr>
        <p:spPr>
          <a:xfrm>
            <a:off x="388839" y="2662790"/>
            <a:ext cx="5760000" cy="2880000"/>
          </a:xfrm>
          <a:prstGeom prst="line">
            <a:avLst/>
          </a:prstGeom>
          <a:ln w="50800">
            <a:solidFill>
              <a:srgbClr val="002060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églalap 53"/>
              <p:cNvSpPr/>
              <p:nvPr/>
            </p:nvSpPr>
            <p:spPr>
              <a:xfrm>
                <a:off x="5580112" y="4973106"/>
                <a:ext cx="15925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𝐷𝐷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4" name="Téglalap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973106"/>
                <a:ext cx="1592552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Egyenes összekötő 55"/>
          <p:cNvCxnSpPr/>
          <p:nvPr/>
        </p:nvCxnSpPr>
        <p:spPr>
          <a:xfrm>
            <a:off x="1835696" y="3362873"/>
            <a:ext cx="0" cy="288419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Szövegdoboz 31"/>
              <p:cNvSpPr txBox="1"/>
              <p:nvPr/>
            </p:nvSpPr>
            <p:spPr>
              <a:xfrm>
                <a:off x="411805" y="1260628"/>
                <a:ext cx="2616992" cy="40011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Reservation price,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2" name="Szövegdoboz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05" y="1260628"/>
                <a:ext cx="2616992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564" t="-7692" b="-2769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Egyenes összekötő 57"/>
          <p:cNvCxnSpPr/>
          <p:nvPr/>
        </p:nvCxnSpPr>
        <p:spPr>
          <a:xfrm>
            <a:off x="3347864" y="4181018"/>
            <a:ext cx="0" cy="2066049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Szövegdoboz 63"/>
              <p:cNvSpPr txBox="1"/>
              <p:nvPr/>
            </p:nvSpPr>
            <p:spPr>
              <a:xfrm>
                <a:off x="1259633" y="5909210"/>
                <a:ext cx="6480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400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4" name="Szövegdoboz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3" y="5909210"/>
                <a:ext cx="648071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Szövegdoboz 64"/>
              <p:cNvSpPr txBox="1"/>
              <p:nvPr/>
            </p:nvSpPr>
            <p:spPr>
              <a:xfrm>
                <a:off x="2753793" y="5909210"/>
                <a:ext cx="6480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800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5" name="Szövegdoboz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793" y="5909210"/>
                <a:ext cx="648071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Szövegdoboz 66"/>
              <p:cNvSpPr txBox="1"/>
              <p:nvPr/>
            </p:nvSpPr>
            <p:spPr>
              <a:xfrm>
                <a:off x="4197683" y="3649667"/>
                <a:ext cx="476680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𝐷𝐷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 is much flatter than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400</m:t>
                        </m:r>
                      </m:sub>
                    </m:sSub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80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 curves: market demand is</a:t>
                </a:r>
                <a:r>
                  <a:rPr lang="hu-HU" sz="2000" dirty="0" smtClean="0">
                    <a:solidFill>
                      <a:prstClr val="black"/>
                    </a:solidFill>
                    <a:latin typeface="Calibri"/>
                  </a:rPr>
                  <a:t> more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 sensitive to changes in the market price (elastic).</a:t>
                </a:r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7" name="Szövegdoboz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683" y="3649667"/>
                <a:ext cx="4766805" cy="1015663"/>
              </a:xfrm>
              <a:prstGeom prst="rect">
                <a:avLst/>
              </a:prstGeom>
              <a:blipFill rotWithShape="1">
                <a:blip r:embed="rId12"/>
                <a:stretch>
                  <a:fillRect t="-3012" r="-2430" b="-10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Szövegdoboz 67"/>
          <p:cNvSpPr txBox="1"/>
          <p:nvPr/>
        </p:nvSpPr>
        <p:spPr>
          <a:xfrm>
            <a:off x="6058538" y="999017"/>
            <a:ext cx="283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(e.g. Internet access service)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44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5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7" grpId="0" animBg="1"/>
      <p:bldP spid="27" grpId="0" build="p"/>
      <p:bldP spid="28" grpId="0"/>
      <p:bldP spid="12" grpId="0" animBg="1"/>
      <p:bldP spid="43" grpId="0"/>
      <p:bldP spid="46" grpId="0"/>
      <p:bldP spid="54" grpId="0"/>
      <p:bldP spid="64" grpId="0"/>
      <p:bldP spid="65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rtalom helye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429527"/>
              </p:ext>
            </p:extLst>
          </p:nvPr>
        </p:nvGraphicFramePr>
        <p:xfrm>
          <a:off x="251520" y="185536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Egyenes összekötő nyíllal 13"/>
          <p:cNvCxnSpPr/>
          <p:nvPr/>
        </p:nvCxnSpPr>
        <p:spPr>
          <a:xfrm flipV="1">
            <a:off x="388839" y="1093021"/>
            <a:ext cx="0" cy="5156161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74859" y="6238090"/>
            <a:ext cx="77697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334839" y="6195182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403200" y="3872918"/>
            <a:ext cx="6480720" cy="0"/>
          </a:xfrm>
          <a:prstGeom prst="line">
            <a:avLst/>
          </a:prstGeom>
          <a:ln w="44450">
            <a:solidFill>
              <a:srgbClr val="C0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5544120" y="3818918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1749340" y="3818918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llipszis 21"/>
          <p:cNvSpPr/>
          <p:nvPr/>
        </p:nvSpPr>
        <p:spPr>
          <a:xfrm>
            <a:off x="6588224" y="2676645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6592266" y="2070791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774806" y="1924736"/>
            <a:ext cx="2244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Stable equilibria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780822" y="2494809"/>
            <a:ext cx="2363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Unstable equilibrium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Szövegdoboz 26"/>
              <p:cNvSpPr txBox="1"/>
              <p:nvPr/>
            </p:nvSpPr>
            <p:spPr>
              <a:xfrm>
                <a:off x="482032" y="1571480"/>
                <a:ext cx="2073003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1000−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1000−</m:t>
                          </m:r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7" name="Szövegdoboz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32" y="1571480"/>
                <a:ext cx="2073003" cy="18466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zövegdoboz 27"/>
              <p:cNvSpPr txBox="1"/>
              <p:nvPr/>
            </p:nvSpPr>
            <p:spPr>
              <a:xfrm>
                <a:off x="4152154" y="2060926"/>
                <a:ext cx="186764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Demand curve: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8" name="Szövegdoboz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154" y="2060926"/>
                <a:ext cx="1867646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3257" t="-4310" r="-326" b="-775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zövegdoboz 28"/>
              <p:cNvSpPr txBox="1"/>
              <p:nvPr/>
            </p:nvSpPr>
            <p:spPr>
              <a:xfrm>
                <a:off x="7000585" y="5519113"/>
                <a:ext cx="21607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Size of the network,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9" name="Szövegdoboz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85" y="5519113"/>
                <a:ext cx="2160785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2817" t="-4310" b="-146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zövegdoboz 29"/>
              <p:cNvSpPr txBox="1"/>
              <p:nvPr/>
            </p:nvSpPr>
            <p:spPr>
              <a:xfrm>
                <a:off x="6898279" y="3518975"/>
                <a:ext cx="172015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Supply curve: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0" name="Szövegdoboz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279" y="3518975"/>
                <a:ext cx="1720159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3901" t="-4310" b="-775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Szövegdoboz 30"/>
              <p:cNvSpPr txBox="1"/>
              <p:nvPr/>
            </p:nvSpPr>
            <p:spPr>
              <a:xfrm>
                <a:off x="6804248" y="1365332"/>
                <a:ext cx="22444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Equilibrium: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1" name="Szövegdoboz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365332"/>
                <a:ext cx="2244415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2717" t="-7576" b="-2575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Egyenes összekötő nyíllal 33"/>
          <p:cNvCxnSpPr/>
          <p:nvPr/>
        </p:nvCxnSpPr>
        <p:spPr>
          <a:xfrm flipH="1">
            <a:off x="1331640" y="4156322"/>
            <a:ext cx="525700" cy="820703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 flipH="1" flipV="1">
            <a:off x="5598120" y="4156322"/>
            <a:ext cx="525600" cy="8208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H="1">
            <a:off x="2177930" y="3149489"/>
            <a:ext cx="737886" cy="552535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>
            <a:off x="4538047" y="3149489"/>
            <a:ext cx="738000" cy="554400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Szövegdoboz 44"/>
              <p:cNvSpPr txBox="1"/>
              <p:nvPr/>
            </p:nvSpPr>
            <p:spPr>
              <a:xfrm>
                <a:off x="388839" y="1240560"/>
                <a:ext cx="26623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Reservation price,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5" name="Szövegdoboz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39" y="1240560"/>
                <a:ext cx="2662319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2517" t="-7692" b="-2769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2257823" y="3906017"/>
                <a:ext cx="30342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 smtClean="0">
                    <a:solidFill>
                      <a:prstClr val="black"/>
                    </a:solidFill>
                    <a:latin typeface="Calibri"/>
                  </a:rPr>
                  <a:t>Three equilibria: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Calibri"/>
                  </a:rPr>
                  <a:t>: Pessimistic equilibrium (no users; stable equilibrium)</a:t>
                </a:r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823" y="3906017"/>
                <a:ext cx="3034257" cy="830997"/>
              </a:xfrm>
              <a:prstGeom prst="rect">
                <a:avLst/>
              </a:prstGeom>
              <a:blipFill rotWithShape="1">
                <a:blip r:embed="rId9"/>
                <a:stretch>
                  <a:fillRect l="-1004" t="-2206" b="-882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églalap 6"/>
          <p:cNvSpPr/>
          <p:nvPr/>
        </p:nvSpPr>
        <p:spPr>
          <a:xfrm>
            <a:off x="1547664" y="479715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Intermediate (unstable) equilibrium: Some consumers expect that the network will never be large, adversely affecting their willingness to pay</a:t>
            </a:r>
            <a:r>
              <a:rPr lang="hu-HU" sz="1600" dirty="0">
                <a:solidFill>
                  <a:prstClr val="black"/>
                </a:solidFill>
                <a:latin typeface="Calibri"/>
              </a:rPr>
              <a:t>.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539552" y="5652537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High (stable) equilibrium: The majority of possible users are already connected to the network (increasing the value of the network for all users).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025383" y="830445"/>
            <a:ext cx="283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(e.g. traditional telephone service)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35" name="Cím 1"/>
          <p:cNvSpPr>
            <a:spLocks noGrp="1"/>
          </p:cNvSpPr>
          <p:nvPr>
            <p:ph type="title"/>
          </p:nvPr>
        </p:nvSpPr>
        <p:spPr>
          <a:xfrm>
            <a:off x="-36064" y="188640"/>
            <a:ext cx="9144000" cy="66969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Network externalities and market demand II.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589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C 0.05452 -0.12593 0.11494 -0.28542 0.09566 -0.2419 L -0.00069 0.00046 Z " pathEditMode="relative" rAng="18720000" ptsTypes="AAA">
                                      <p:cBhvr>
                                        <p:cTn id="65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C 0.03299 0.05417 0.10469 0.19097 0.12188 0.25185 C 0.08716 0.16551 0.04983 0.08125 -0.00017 -0.00023 Z " pathEditMode="relative" rAng="0" ptsTypes="AAA">
                                      <p:cBhvr>
                                        <p:cTn id="68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C -0.04028 -0.06227 -0.13803 -0.16458 -0.12657 -0.14722 C -0.07379 -0.10208 -0.02865 -0.05093 -0.00018 -0.00023 Z " pathEditMode="relative" rAng="16380000" ptsTypes="AAA">
                                      <p:cBhvr>
                                        <p:cTn id="71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72" y="-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625 C -0.06424 0.10301 -0.1059 0.22269 -0.15521 0.3469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6" presetClass="exit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1" presetClass="entr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37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C 0.05 -0.08519 0.12032 -0.17269 0.20226 -0.17431 C 0.26997 -0.17431 0.3573 -0.10972 0.40886 1.48148E-6 " pathEditMode="relative" rAng="0" ptsTypes="AAA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-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22" presetClass="exit" presetSubtype="1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Chart bld="series"/>
        </p:bldSub>
      </p:bldGraphic>
      <p:bldP spid="17" grpId="0" animBg="1"/>
      <p:bldP spid="17" grpId="1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23" grpId="0" animBg="1"/>
      <p:bldP spid="24" grpId="0"/>
      <p:bldP spid="26" grpId="0"/>
      <p:bldP spid="27" grpId="0" build="p"/>
      <p:bldP spid="28" grpId="0"/>
      <p:bldP spid="30" grpId="0"/>
      <p:bldP spid="31" grpId="0"/>
      <p:bldP spid="3" grpId="0"/>
      <p:bldP spid="7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19131"/>
            <a:ext cx="9144000" cy="848186"/>
          </a:xfrm>
        </p:spPr>
        <p:txBody>
          <a:bodyPr/>
          <a:lstStyle/>
          <a:p>
            <a:r>
              <a:rPr lang="en-US" dirty="0" smtClean="0"/>
              <a:t>Costs and network externalities</a:t>
            </a:r>
            <a:endParaRPr lang="en-US" dirty="0"/>
          </a:p>
        </p:txBody>
      </p:sp>
      <p:graphicFrame>
        <p:nvGraphicFramePr>
          <p:cNvPr id="13" name="Tartalom helye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634361"/>
              </p:ext>
            </p:extLst>
          </p:nvPr>
        </p:nvGraphicFramePr>
        <p:xfrm>
          <a:off x="251520" y="171134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Egyenes összekötő nyíllal 13"/>
          <p:cNvCxnSpPr/>
          <p:nvPr/>
        </p:nvCxnSpPr>
        <p:spPr>
          <a:xfrm flipV="1">
            <a:off x="388839" y="949005"/>
            <a:ext cx="0" cy="5156161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74859" y="6094074"/>
            <a:ext cx="77697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334839" y="6051166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403200" y="3728902"/>
            <a:ext cx="6480720" cy="0"/>
          </a:xfrm>
          <a:prstGeom prst="line">
            <a:avLst/>
          </a:prstGeom>
          <a:ln w="44450">
            <a:solidFill>
              <a:srgbClr val="C0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5544120" y="3674902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1749340" y="3674902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zövegdoboz 27"/>
              <p:cNvSpPr txBox="1"/>
              <p:nvPr/>
            </p:nvSpPr>
            <p:spPr>
              <a:xfrm>
                <a:off x="4718297" y="2189951"/>
                <a:ext cx="186764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Demand curve: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8" name="Szövegdoboz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297" y="2189951"/>
                <a:ext cx="1867646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3595" t="-4310" r="-327" b="-775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zövegdoboz 28"/>
              <p:cNvSpPr txBox="1"/>
              <p:nvPr/>
            </p:nvSpPr>
            <p:spPr>
              <a:xfrm>
                <a:off x="7000585" y="5375097"/>
                <a:ext cx="21607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Size of the network,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9" name="Szövegdoboz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85" y="5375097"/>
                <a:ext cx="2160785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2817" t="-4310" b="-146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zövegdoboz 29"/>
              <p:cNvSpPr txBox="1"/>
              <p:nvPr/>
            </p:nvSpPr>
            <p:spPr>
              <a:xfrm>
                <a:off x="6898279" y="3374959"/>
                <a:ext cx="172015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Supply curve: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𝑙𝑜𝑤</m:t>
                        </m:r>
                      </m:sub>
                    </m:sSub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0" name="Szövegdoboz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279" y="3374959"/>
                <a:ext cx="1720159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3901" t="-4310" b="-775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Egyenes összekötő nyíllal 33"/>
          <p:cNvCxnSpPr/>
          <p:nvPr/>
        </p:nvCxnSpPr>
        <p:spPr>
          <a:xfrm flipH="1">
            <a:off x="1331640" y="4012306"/>
            <a:ext cx="525700" cy="820703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 flipH="1" flipV="1">
            <a:off x="5598120" y="4012306"/>
            <a:ext cx="525600" cy="8208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H="1">
            <a:off x="2177930" y="3005473"/>
            <a:ext cx="737886" cy="552535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>
            <a:off x="4538047" y="3005473"/>
            <a:ext cx="738000" cy="554400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403200" y="1711349"/>
            <a:ext cx="6480720" cy="0"/>
          </a:xfrm>
          <a:prstGeom prst="line">
            <a:avLst/>
          </a:prstGeom>
          <a:ln w="44450">
            <a:solidFill>
              <a:srgbClr val="C00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zövegdoboz 32"/>
              <p:cNvSpPr txBox="1"/>
              <p:nvPr/>
            </p:nvSpPr>
            <p:spPr>
              <a:xfrm>
                <a:off x="6883920" y="1374821"/>
                <a:ext cx="1720159" cy="732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Supply curve: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h𝑖𝑔h</m:t>
                        </m:r>
                      </m:sub>
                    </m:sSub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3" name="Szövegdoboz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920" y="1374821"/>
                <a:ext cx="1720159" cy="732060"/>
              </a:xfrm>
              <a:prstGeom prst="rect">
                <a:avLst/>
              </a:prstGeom>
              <a:blipFill rotWithShape="1">
                <a:blip r:embed="rId6"/>
                <a:stretch>
                  <a:fillRect l="-3546" t="-4167" b="-5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Egyenes összekötő nyíllal 6"/>
          <p:cNvCxnSpPr/>
          <p:nvPr/>
        </p:nvCxnSpPr>
        <p:spPr>
          <a:xfrm flipH="1">
            <a:off x="618890" y="1928702"/>
            <a:ext cx="97560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Szövegdoboz 23"/>
              <p:cNvSpPr txBox="1"/>
              <p:nvPr/>
            </p:nvSpPr>
            <p:spPr>
              <a:xfrm>
                <a:off x="388839" y="1096544"/>
                <a:ext cx="26623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Reservation price,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Szövegdoboz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39" y="1096544"/>
                <a:ext cx="2662319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2517" t="-7576" b="-2575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Szövegdoboz 24"/>
              <p:cNvSpPr txBox="1"/>
              <p:nvPr/>
            </p:nvSpPr>
            <p:spPr>
              <a:xfrm>
                <a:off x="1331640" y="5169062"/>
                <a:ext cx="48245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 smtClean="0">
                    <a:solidFill>
                      <a:prstClr val="black"/>
                    </a:solidFill>
                    <a:latin typeface="Calibri"/>
                  </a:rPr>
                  <a:t>If the costs are too high, only one stable equilibrium (with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Calibri"/>
                  </a:rPr>
                  <a:t>) exists; if the costs can be reduced, two other equilibrium points (unstable; stable) will emerge.</a:t>
                </a:r>
              </a:p>
            </p:txBody>
          </p:sp>
        </mc:Choice>
        <mc:Fallback xmlns="">
          <p:sp>
            <p:nvSpPr>
              <p:cNvPr id="25" name="Szövegdoboz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169062"/>
                <a:ext cx="4824536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631" t="-2206" b="-882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74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22854E-6 L -0.00087 0.29401 " pathEditMode="fixed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4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30" grpId="0"/>
      <p:bldP spid="33" grpId="0"/>
      <p:bldP spid="33" grpId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8240" y="332656"/>
            <a:ext cx="8229600" cy="804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externalities and critical mass</a:t>
            </a:r>
            <a:endParaRPr lang="en-US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053663"/>
              </p:ext>
            </p:extLst>
          </p:nvPr>
        </p:nvGraphicFramePr>
        <p:xfrm>
          <a:off x="230832" y="16014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539552" y="970667"/>
            <a:ext cx="0" cy="5156161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539552" y="6126828"/>
            <a:ext cx="77697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576420" y="1253570"/>
                <a:ext cx="21607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Size of the network,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20" y="1253570"/>
                <a:ext cx="2160785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3107" t="-4310" b="-146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7380313" y="5727447"/>
                <a:ext cx="10421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Time,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3" y="5727447"/>
                <a:ext cx="1042152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6433" t="-7692" b="-2769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Egyenes összekötő 14"/>
          <p:cNvCxnSpPr/>
          <p:nvPr/>
        </p:nvCxnSpPr>
        <p:spPr>
          <a:xfrm>
            <a:off x="5724128" y="5201816"/>
            <a:ext cx="1059432" cy="0"/>
          </a:xfrm>
          <a:prstGeom prst="line">
            <a:avLst/>
          </a:prstGeom>
          <a:ln w="76200">
            <a:solidFill>
              <a:schemeClr val="accent6">
                <a:lumMod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zövegdoboz 16"/>
              <p:cNvSpPr txBox="1"/>
              <p:nvPr/>
            </p:nvSpPr>
            <p:spPr>
              <a:xfrm>
                <a:off x="4567357" y="4602494"/>
                <a:ext cx="21607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Critical mass,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𝑐𝑟𝑖𝑡𝑖𝑐𝑎𝑙</m:t>
                        </m:r>
                      </m:sub>
                    </m:sSub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7" name="Szövegdoboz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357" y="4602494"/>
                <a:ext cx="2160785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2817" t="-431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Egyenes összekötő 18"/>
          <p:cNvCxnSpPr/>
          <p:nvPr/>
        </p:nvCxnSpPr>
        <p:spPr>
          <a:xfrm>
            <a:off x="6192000" y="5201816"/>
            <a:ext cx="0" cy="90537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4952589" y="6107187"/>
            <a:ext cx="2888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Critical mass reached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971600" y="246551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Service providers might offer the service for free or at a discounted price in the introduction phase.</a:t>
            </a:r>
          </a:p>
        </p:txBody>
      </p:sp>
    </p:spTree>
    <p:extLst>
      <p:ext uri="{BB962C8B-B14F-4D97-AF65-F5344CB8AC3E}">
        <p14:creationId xmlns:p14="http://schemas.microsoft.com/office/powerpoint/2010/main" val="396890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21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696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firm</a:t>
            </a:r>
            <a:r>
              <a:rPr lang="hu-HU" dirty="0" smtClean="0"/>
              <a:t>’</a:t>
            </a:r>
            <a:r>
              <a:rPr lang="en-GB" dirty="0" smtClean="0"/>
              <a:t>s technology: </a:t>
            </a:r>
            <a:br>
              <a:rPr lang="en-GB" dirty="0" smtClean="0"/>
            </a:br>
            <a:r>
              <a:rPr lang="en-GB" dirty="0" smtClean="0"/>
              <a:t>input and output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We start by introducing the production function</a:t>
            </a:r>
            <a:r>
              <a:rPr lang="hu-HU" sz="2800" dirty="0" smtClean="0"/>
              <a:t> </a:t>
            </a:r>
            <a:r>
              <a:rPr lang="hu-HU" sz="2800" i="1" dirty="0" smtClean="0"/>
              <a:t>f</a:t>
            </a:r>
            <a:r>
              <a:rPr lang="hu-HU" sz="2800" dirty="0" smtClean="0"/>
              <a:t>(x</a:t>
            </a:r>
            <a:r>
              <a:rPr lang="hu-HU" sz="2800" baseline="-25000" dirty="0" smtClean="0"/>
              <a:t>1</a:t>
            </a:r>
            <a:r>
              <a:rPr lang="en-GB" sz="2800" dirty="0" smtClean="0"/>
              <a:t>,</a:t>
            </a:r>
            <a:r>
              <a:rPr lang="hu-HU" sz="2800" dirty="0" smtClean="0"/>
              <a:t>…,</a:t>
            </a:r>
            <a:r>
              <a:rPr lang="hu-HU" sz="2800" dirty="0" err="1" smtClean="0"/>
              <a:t>x</a:t>
            </a:r>
            <a:r>
              <a:rPr lang="hu-HU" sz="2800" baseline="-25000" dirty="0" err="1" smtClean="0"/>
              <a:t>n</a:t>
            </a:r>
            <a:r>
              <a:rPr lang="hu-HU" sz="2800" dirty="0" smtClean="0"/>
              <a:t>)</a:t>
            </a:r>
            <a:r>
              <a:rPr lang="en-GB" sz="2800" dirty="0" smtClean="0"/>
              <a:t> which describes the firm’s technology.</a:t>
            </a:r>
          </a:p>
          <a:p>
            <a:r>
              <a:rPr lang="en-GB" sz="2800" dirty="0" smtClean="0"/>
              <a:t>An </a:t>
            </a:r>
            <a:r>
              <a:rPr lang="en-GB" sz="2800" b="1" dirty="0" smtClean="0"/>
              <a:t>input</a:t>
            </a:r>
            <a:r>
              <a:rPr lang="en-GB" sz="2800" dirty="0" smtClean="0"/>
              <a:t> (or </a:t>
            </a:r>
            <a:r>
              <a:rPr lang="en-GB" sz="2800" b="1" dirty="0" smtClean="0"/>
              <a:t>factor of production</a:t>
            </a:r>
            <a:r>
              <a:rPr lang="en-GB" sz="2800" dirty="0" smtClean="0"/>
              <a:t>) </a:t>
            </a:r>
            <a:r>
              <a:rPr lang="hu-HU" sz="2800" dirty="0"/>
              <a:t>[</a:t>
            </a:r>
            <a:r>
              <a:rPr lang="hu-HU" sz="2800" dirty="0" err="1" smtClean="0"/>
              <a:t>x</a:t>
            </a:r>
            <a:r>
              <a:rPr lang="hu-HU" sz="2800" baseline="-25000" dirty="0" err="1"/>
              <a:t>i</a:t>
            </a:r>
            <a:r>
              <a:rPr lang="hu-HU" sz="2800" dirty="0" smtClean="0"/>
              <a:t>] i</a:t>
            </a:r>
            <a:r>
              <a:rPr lang="en-GB" sz="2800" dirty="0" smtClean="0"/>
              <a:t>s a good or service used to produce output.</a:t>
            </a:r>
          </a:p>
          <a:p>
            <a:r>
              <a:rPr lang="en-GB" sz="2800" dirty="0" smtClean="0"/>
              <a:t>Inputs include labour, machinery, buildings, raw materials, and energy.</a:t>
            </a:r>
          </a:p>
          <a:p>
            <a:r>
              <a:rPr lang="en-GB" sz="2800" dirty="0"/>
              <a:t>The production function summarizes technically efficient ways to combine inputs to produce output.</a:t>
            </a:r>
          </a:p>
          <a:p>
            <a:endParaRPr lang="en-GB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D79F-808D-448D-8AD6-C6AC4E9DC858}" type="slidenum">
              <a:rPr lang="en-GB" smtClean="0"/>
              <a:t>2</a:t>
            </a:fld>
            <a:endParaRPr lang="en-GB"/>
          </a:p>
        </p:txBody>
      </p:sp>
      <p:sp>
        <p:nvSpPr>
          <p:cNvPr id="5" name="Téglalap 4"/>
          <p:cNvSpPr/>
          <p:nvPr/>
        </p:nvSpPr>
        <p:spPr>
          <a:xfrm>
            <a:off x="251520" y="2606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Reminder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0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dirty="0" smtClean="0"/>
              <a:t>Service diffusion in the long run</a:t>
            </a:r>
            <a:endParaRPr lang="en-US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858533"/>
              </p:ext>
            </p:extLst>
          </p:nvPr>
        </p:nvGraphicFramePr>
        <p:xfrm>
          <a:off x="230832" y="69269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EB14FBCF-D0C4-45C4-A2C8-8838D2686A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1685220" y="1093894"/>
            <a:ext cx="0" cy="3487234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1691680" y="4581128"/>
            <a:ext cx="576064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178967" y="1093894"/>
                <a:ext cx="151271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Size of the network,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67" y="1093894"/>
                <a:ext cx="1512713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4274" r="-7631" b="-136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6505941" y="4221088"/>
                <a:ext cx="10183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Time,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941" y="4221088"/>
                <a:ext cx="1018387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5988" t="-7576" b="-2575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Szövegdoboz 20"/>
          <p:cNvSpPr txBox="1"/>
          <p:nvPr/>
        </p:nvSpPr>
        <p:spPr>
          <a:xfrm>
            <a:off x="5724128" y="940658"/>
            <a:ext cx="1347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Saturation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Lefelé nyíl 17"/>
          <p:cNvSpPr/>
          <p:nvPr/>
        </p:nvSpPr>
        <p:spPr>
          <a:xfrm rot="18518349" flipV="1">
            <a:off x="7007455" y="1346628"/>
            <a:ext cx="508441" cy="586606"/>
          </a:xfrm>
          <a:prstGeom prst="downArrow">
            <a:avLst/>
          </a:prstGeom>
          <a:solidFill>
            <a:srgbClr val="00B0F0">
              <a:alpha val="90000"/>
            </a:srgbClr>
          </a:solidFill>
          <a:ln>
            <a:noFill/>
          </a:ln>
          <a:scene3d>
            <a:camera prst="orthographicFront"/>
            <a:lightRig rig="twoPt" dir="t"/>
          </a:scene3d>
          <a:sp3d prstMaterial="translucentPowder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505941" y="1834283"/>
            <a:ext cx="25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Mobile voice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Lefelé nyíl 21"/>
          <p:cNvSpPr/>
          <p:nvPr/>
        </p:nvSpPr>
        <p:spPr>
          <a:xfrm rot="20841588" flipV="1">
            <a:off x="5807310" y="1567900"/>
            <a:ext cx="508441" cy="1208700"/>
          </a:xfrm>
          <a:prstGeom prst="downArrow">
            <a:avLst/>
          </a:prstGeom>
          <a:solidFill>
            <a:srgbClr val="7030A0">
              <a:alpha val="90000"/>
            </a:srgbClr>
          </a:solidFill>
          <a:ln>
            <a:noFill/>
          </a:ln>
          <a:scene3d>
            <a:camera prst="orthographicFront"/>
            <a:lightRig rig="twoPt" dir="t"/>
          </a:scene3d>
          <a:sp3d prstMaterial="translucentPowder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4572000" y="2770387"/>
            <a:ext cx="305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Mobile broadband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Lefelé nyíl 23"/>
          <p:cNvSpPr/>
          <p:nvPr/>
        </p:nvSpPr>
        <p:spPr>
          <a:xfrm rot="18518349">
            <a:off x="3204661" y="3579171"/>
            <a:ext cx="508441" cy="615317"/>
          </a:xfrm>
          <a:prstGeom prst="downArrow">
            <a:avLst/>
          </a:prstGeom>
          <a:solidFill>
            <a:srgbClr val="00B050">
              <a:alpha val="90000"/>
            </a:srgbClr>
          </a:solidFill>
          <a:ln>
            <a:noFill/>
          </a:ln>
          <a:scene3d>
            <a:camera prst="orthographicFront"/>
            <a:lightRig rig="twoPt" dir="t"/>
          </a:scene3d>
          <a:sp3d prstMaterial="translucentPowder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015716" y="3202435"/>
            <a:ext cx="19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Internet of Things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1763688" y="3917143"/>
            <a:ext cx="504056" cy="5040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?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" y="4653136"/>
            <a:ext cx="6289921" cy="2149720"/>
          </a:xfrm>
          <a:prstGeom prst="rect">
            <a:avLst/>
          </a:prstGeom>
        </p:spPr>
      </p:pic>
      <p:sp>
        <p:nvSpPr>
          <p:cNvPr id="31" name="Szövegdoboz 30"/>
          <p:cNvSpPr txBox="1"/>
          <p:nvPr/>
        </p:nvSpPr>
        <p:spPr>
          <a:xfrm>
            <a:off x="6156176" y="558924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Ariosz</a:t>
            </a: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Ltd. </a:t>
            </a:r>
            <a:r>
              <a:rPr lang="hu-HU" sz="12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NMHH </a:t>
            </a: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[2017]: Electronic Communication Services Usage by Households and Individuals in Hungary)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  <p:bldP spid="21" grpId="0"/>
      <p:bldP spid="18" grpId="0" animBg="1"/>
      <p:bldP spid="20" grpId="0"/>
      <p:bldP spid="22" grpId="0" animBg="1"/>
      <p:bldP spid="23" grpId="0"/>
      <p:bldP spid="24" grpId="0" animBg="1"/>
      <p:bldP spid="25" grpId="0"/>
      <p:bldP spid="28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hu-HU" sz="3200" dirty="0" smtClean="0">
                <a:solidFill>
                  <a:schemeClr val="tx2">
                    <a:satMod val="130000"/>
                  </a:schemeClr>
                </a:solidFill>
              </a:rPr>
              <a:t>A</a:t>
            </a:r>
            <a:r>
              <a:rPr lang="en-GB" sz="3200" dirty="0" smtClean="0">
                <a:solidFill>
                  <a:schemeClr val="tx2">
                    <a:satMod val="130000"/>
                  </a:schemeClr>
                </a:solidFill>
              </a:rPr>
              <a:t> production function</a:t>
            </a:r>
            <a:r>
              <a:rPr lang="hu-HU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hu-H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u-HU" sz="3200" dirty="0" err="1" smtClean="0">
                <a:solidFill>
                  <a:schemeClr val="tx2">
                    <a:satMod val="130000"/>
                  </a:schemeClr>
                </a:solidFill>
              </a:rPr>
              <a:t>with</a:t>
            </a:r>
            <a:r>
              <a:rPr lang="hu-HU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hu-HU" sz="3200" dirty="0" err="1" smtClean="0">
                <a:solidFill>
                  <a:schemeClr val="tx2">
                    <a:satMod val="130000"/>
                  </a:schemeClr>
                </a:solidFill>
              </a:rPr>
              <a:t>two</a:t>
            </a:r>
            <a:r>
              <a:rPr lang="hu-HU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hu-HU" sz="3200" dirty="0" err="1" smtClean="0">
                <a:solidFill>
                  <a:schemeClr val="tx2">
                    <a:satMod val="130000"/>
                  </a:schemeClr>
                </a:solidFill>
              </a:rPr>
              <a:t>factors</a:t>
            </a:r>
            <a:r>
              <a:rPr lang="hu-HU" sz="3200" dirty="0" smtClean="0">
                <a:solidFill>
                  <a:schemeClr val="tx2">
                    <a:satMod val="130000"/>
                  </a:schemeClr>
                </a:solidFill>
              </a:rPr>
              <a:t> of </a:t>
            </a:r>
            <a:r>
              <a:rPr lang="hu-HU" sz="3200" dirty="0" err="1" smtClean="0">
                <a:solidFill>
                  <a:schemeClr val="tx2">
                    <a:satMod val="130000"/>
                  </a:schemeClr>
                </a:solidFill>
              </a:rPr>
              <a:t>production</a:t>
            </a:r>
            <a:endParaRPr lang="en-GB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251520" y="1341438"/>
            <a:ext cx="8682930" cy="205263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/>
              <a:t>The production function (</a:t>
            </a:r>
            <a:r>
              <a:rPr lang="hu-HU" altLang="en-US" sz="2800" dirty="0" smtClean="0"/>
              <a:t>q</a:t>
            </a:r>
            <a:r>
              <a:rPr lang="en-GB" altLang="en-US" sz="2800" dirty="0" smtClean="0"/>
              <a:t> = </a:t>
            </a:r>
            <a:r>
              <a:rPr lang="en-GB" altLang="en-US" sz="2800" i="1" dirty="0" smtClean="0"/>
              <a:t>f</a:t>
            </a:r>
            <a:r>
              <a:rPr lang="en-GB" altLang="en-US" sz="2800" dirty="0" smtClean="0"/>
              <a:t>(x</a:t>
            </a:r>
            <a:r>
              <a:rPr lang="en-GB" altLang="en-US" sz="2800" baseline="-25000" dirty="0" smtClean="0"/>
              <a:t>1</a:t>
            </a:r>
            <a:r>
              <a:rPr lang="en-GB" altLang="en-US" sz="2800" dirty="0" smtClean="0"/>
              <a:t>,x</a:t>
            </a:r>
            <a:r>
              <a:rPr lang="en-GB" altLang="en-US" sz="2800" baseline="-25000" dirty="0" smtClean="0"/>
              <a:t>2</a:t>
            </a:r>
            <a:r>
              <a:rPr lang="en-GB" altLang="en-US" sz="2800" dirty="0" smtClean="0"/>
              <a:t>,…)) shows how many goods or services a firm can produce</a:t>
            </a:r>
            <a:r>
              <a:rPr lang="hu-HU" altLang="en-US" sz="2800" dirty="0" smtClean="0"/>
              <a:t> </a:t>
            </a:r>
            <a:r>
              <a:rPr lang="en-GB" altLang="en-US" sz="2800" dirty="0" smtClean="0"/>
              <a:t>– the maximum output possible from a given set of inputs.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 rot="5400000" flipH="1" flipV="1">
            <a:off x="2844800" y="4219575"/>
            <a:ext cx="2014538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3851275" y="5229225"/>
            <a:ext cx="1657350" cy="100806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V="1">
            <a:off x="3851275" y="4437063"/>
            <a:ext cx="2233613" cy="79216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abadkézi sokszög 18"/>
          <p:cNvSpPr/>
          <p:nvPr/>
        </p:nvSpPr>
        <p:spPr>
          <a:xfrm>
            <a:off x="3851275" y="3141663"/>
            <a:ext cx="3384550" cy="2095500"/>
          </a:xfrm>
          <a:custGeom>
            <a:avLst/>
            <a:gdLst>
              <a:gd name="connsiteX0" fmla="*/ 0 w 1188720"/>
              <a:gd name="connsiteY0" fmla="*/ 2095500 h 2095500"/>
              <a:gd name="connsiteX1" fmla="*/ 630936 w 1188720"/>
              <a:gd name="connsiteY1" fmla="*/ 348996 h 2095500"/>
              <a:gd name="connsiteX2" fmla="*/ 1188720 w 1188720"/>
              <a:gd name="connsiteY2" fmla="*/ 152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8720" h="2095500">
                <a:moveTo>
                  <a:pt x="0" y="2095500"/>
                </a:moveTo>
                <a:cubicBezTo>
                  <a:pt x="216408" y="1396746"/>
                  <a:pt x="432816" y="697992"/>
                  <a:pt x="630936" y="348996"/>
                </a:cubicBezTo>
                <a:cubicBezTo>
                  <a:pt x="829056" y="0"/>
                  <a:pt x="1008888" y="762"/>
                  <a:pt x="1188720" y="1524"/>
                </a:cubicBezTo>
              </a:path>
            </a:pathLst>
          </a:cu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Szabadkézi sokszög 20"/>
          <p:cNvSpPr/>
          <p:nvPr/>
        </p:nvSpPr>
        <p:spPr>
          <a:xfrm>
            <a:off x="4788024" y="3861048"/>
            <a:ext cx="1504188" cy="1452372"/>
          </a:xfrm>
          <a:custGeom>
            <a:avLst/>
            <a:gdLst>
              <a:gd name="connsiteX0" fmla="*/ 0 w 1504188"/>
              <a:gd name="connsiteY0" fmla="*/ 758952 h 1452372"/>
              <a:gd name="connsiteX1" fmla="*/ 1408176 w 1504188"/>
              <a:gd name="connsiteY1" fmla="*/ 1325880 h 1452372"/>
              <a:gd name="connsiteX2" fmla="*/ 576072 w 1504188"/>
              <a:gd name="connsiteY2" fmla="*/ 0 h 1452372"/>
              <a:gd name="connsiteX3" fmla="*/ 576072 w 1504188"/>
              <a:gd name="connsiteY3" fmla="*/ 0 h 1452372"/>
              <a:gd name="connsiteX4" fmla="*/ 594360 w 1504188"/>
              <a:gd name="connsiteY4" fmla="*/ 9144 h 145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88" h="1452372">
                <a:moveTo>
                  <a:pt x="0" y="758952"/>
                </a:moveTo>
                <a:cubicBezTo>
                  <a:pt x="656082" y="1105662"/>
                  <a:pt x="1312164" y="1452372"/>
                  <a:pt x="1408176" y="1325880"/>
                </a:cubicBezTo>
                <a:cubicBezTo>
                  <a:pt x="1504188" y="1199388"/>
                  <a:pt x="576072" y="0"/>
                  <a:pt x="576072" y="0"/>
                </a:cubicBezTo>
                <a:lnTo>
                  <a:pt x="576072" y="0"/>
                </a:lnTo>
                <a:lnTo>
                  <a:pt x="594360" y="9144"/>
                </a:lnTo>
              </a:path>
            </a:pathLst>
          </a:cu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>
              <a:rot lat="168599" lon="2881301" rev="1322295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2" name="Szabadkézi sokszög 21"/>
          <p:cNvSpPr/>
          <p:nvPr/>
        </p:nvSpPr>
        <p:spPr>
          <a:xfrm>
            <a:off x="4211960" y="4509120"/>
            <a:ext cx="1504188" cy="1452372"/>
          </a:xfrm>
          <a:custGeom>
            <a:avLst/>
            <a:gdLst>
              <a:gd name="connsiteX0" fmla="*/ 0 w 1504188"/>
              <a:gd name="connsiteY0" fmla="*/ 758952 h 1452372"/>
              <a:gd name="connsiteX1" fmla="*/ 1408176 w 1504188"/>
              <a:gd name="connsiteY1" fmla="*/ 1325880 h 1452372"/>
              <a:gd name="connsiteX2" fmla="*/ 576072 w 1504188"/>
              <a:gd name="connsiteY2" fmla="*/ 0 h 1452372"/>
              <a:gd name="connsiteX3" fmla="*/ 576072 w 1504188"/>
              <a:gd name="connsiteY3" fmla="*/ 0 h 1452372"/>
              <a:gd name="connsiteX4" fmla="*/ 594360 w 1504188"/>
              <a:gd name="connsiteY4" fmla="*/ 9144 h 145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88" h="1452372">
                <a:moveTo>
                  <a:pt x="0" y="758952"/>
                </a:moveTo>
                <a:cubicBezTo>
                  <a:pt x="656082" y="1105662"/>
                  <a:pt x="1312164" y="1452372"/>
                  <a:pt x="1408176" y="1325880"/>
                </a:cubicBezTo>
                <a:cubicBezTo>
                  <a:pt x="1504188" y="1199388"/>
                  <a:pt x="576072" y="0"/>
                  <a:pt x="576072" y="0"/>
                </a:cubicBezTo>
                <a:lnTo>
                  <a:pt x="576072" y="0"/>
                </a:lnTo>
                <a:lnTo>
                  <a:pt x="594360" y="9144"/>
                </a:lnTo>
              </a:path>
            </a:pathLst>
          </a:cu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>
              <a:rot lat="168599" lon="2881301" rev="1322295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3" name="Szabadkézi sokszög 22"/>
          <p:cNvSpPr/>
          <p:nvPr/>
        </p:nvSpPr>
        <p:spPr>
          <a:xfrm>
            <a:off x="5436096" y="3284984"/>
            <a:ext cx="1504188" cy="1452372"/>
          </a:xfrm>
          <a:custGeom>
            <a:avLst/>
            <a:gdLst>
              <a:gd name="connsiteX0" fmla="*/ 0 w 1504188"/>
              <a:gd name="connsiteY0" fmla="*/ 758952 h 1452372"/>
              <a:gd name="connsiteX1" fmla="*/ 1408176 w 1504188"/>
              <a:gd name="connsiteY1" fmla="*/ 1325880 h 1452372"/>
              <a:gd name="connsiteX2" fmla="*/ 576072 w 1504188"/>
              <a:gd name="connsiteY2" fmla="*/ 0 h 1452372"/>
              <a:gd name="connsiteX3" fmla="*/ 576072 w 1504188"/>
              <a:gd name="connsiteY3" fmla="*/ 0 h 1452372"/>
              <a:gd name="connsiteX4" fmla="*/ 594360 w 1504188"/>
              <a:gd name="connsiteY4" fmla="*/ 9144 h 145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88" h="1452372">
                <a:moveTo>
                  <a:pt x="0" y="758952"/>
                </a:moveTo>
                <a:cubicBezTo>
                  <a:pt x="656082" y="1105662"/>
                  <a:pt x="1312164" y="1452372"/>
                  <a:pt x="1408176" y="1325880"/>
                </a:cubicBezTo>
                <a:cubicBezTo>
                  <a:pt x="1504188" y="1199388"/>
                  <a:pt x="576072" y="0"/>
                  <a:pt x="576072" y="0"/>
                </a:cubicBezTo>
                <a:lnTo>
                  <a:pt x="576072" y="0"/>
                </a:lnTo>
                <a:lnTo>
                  <a:pt x="594360" y="9144"/>
                </a:lnTo>
              </a:path>
            </a:pathLst>
          </a:cu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>
              <a:rot lat="168599" lon="2881301" rev="1322295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1515" name="Szövegdoboz 23"/>
          <p:cNvSpPr txBox="1">
            <a:spLocks noChangeArrowheads="1"/>
          </p:cNvSpPr>
          <p:nvPr/>
        </p:nvSpPr>
        <p:spPr bwMode="auto">
          <a:xfrm>
            <a:off x="3563938" y="3068638"/>
            <a:ext cx="287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q</a:t>
            </a:r>
            <a:endParaRPr lang="en-GB" altLang="en-US" dirty="0">
              <a:latin typeface="Gill Sans MT" pitchFamily="34" charset="-18"/>
            </a:endParaRPr>
          </a:p>
        </p:txBody>
      </p:sp>
      <p:sp>
        <p:nvSpPr>
          <p:cNvPr id="21516" name="Szövegdoboz 24"/>
          <p:cNvSpPr txBox="1">
            <a:spLocks noChangeArrowheads="1"/>
          </p:cNvSpPr>
          <p:nvPr/>
        </p:nvSpPr>
        <p:spPr bwMode="auto">
          <a:xfrm>
            <a:off x="5724525" y="4437063"/>
            <a:ext cx="28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K</a:t>
            </a:r>
            <a:endParaRPr lang="en-GB" altLang="en-US" dirty="0">
              <a:latin typeface="Gill Sans MT" pitchFamily="34" charset="-18"/>
            </a:endParaRPr>
          </a:p>
        </p:txBody>
      </p:sp>
      <p:sp>
        <p:nvSpPr>
          <p:cNvPr id="21517" name="Szövegdoboz 25"/>
          <p:cNvSpPr txBox="1">
            <a:spLocks noChangeArrowheads="1"/>
          </p:cNvSpPr>
          <p:nvPr/>
        </p:nvSpPr>
        <p:spPr bwMode="auto">
          <a:xfrm>
            <a:off x="5292725" y="5805488"/>
            <a:ext cx="28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L</a:t>
            </a:r>
            <a:endParaRPr lang="en-GB" altLang="en-US" dirty="0">
              <a:latin typeface="Gill Sans MT" pitchFamily="34" charset="-18"/>
            </a:endParaRPr>
          </a:p>
        </p:txBody>
      </p:sp>
      <p:cxnSp>
        <p:nvCxnSpPr>
          <p:cNvPr id="27" name="Egyenes összekötő nyíllal 26"/>
          <p:cNvCxnSpPr/>
          <p:nvPr/>
        </p:nvCxnSpPr>
        <p:spPr>
          <a:xfrm rot="10800000" flipV="1">
            <a:off x="6372225" y="4149725"/>
            <a:ext cx="431800" cy="7143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9" name="Szövegdoboz 27"/>
          <p:cNvSpPr txBox="1">
            <a:spLocks noChangeArrowheads="1"/>
          </p:cNvSpPr>
          <p:nvPr/>
        </p:nvSpPr>
        <p:spPr bwMode="auto">
          <a:xfrm>
            <a:off x="6804025" y="39338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 dirty="0" smtClean="0">
                <a:latin typeface="Gill Sans MT" pitchFamily="34" charset="-18"/>
              </a:rPr>
              <a:t>isoquants</a:t>
            </a:r>
            <a:endParaRPr lang="en-GB" altLang="en-US" i="1" dirty="0">
              <a:latin typeface="Gill Sans MT" pitchFamily="34" charset="-18"/>
            </a:endParaRPr>
          </a:p>
        </p:txBody>
      </p:sp>
      <p:sp>
        <p:nvSpPr>
          <p:cNvPr id="21520" name="Szövegdoboz 33"/>
          <p:cNvSpPr txBox="1">
            <a:spLocks noChangeArrowheads="1"/>
          </p:cNvSpPr>
          <p:nvPr/>
        </p:nvSpPr>
        <p:spPr bwMode="auto">
          <a:xfrm>
            <a:off x="5867400" y="4797425"/>
            <a:ext cx="3025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   The time horizon:  Long run – the firm is free to choose the quantity of all factors of production</a:t>
            </a:r>
          </a:p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Short run – at least one of these factors is fixed</a:t>
            </a:r>
            <a:endParaRPr lang="en-GB" altLang="en-US" dirty="0">
              <a:latin typeface="Gill Sans MT" pitchFamily="34" charset="-18"/>
            </a:endParaRPr>
          </a:p>
        </p:txBody>
      </p:sp>
      <p:sp>
        <p:nvSpPr>
          <p:cNvPr id="21521" name="Szövegdoboz 34"/>
          <p:cNvSpPr txBox="1">
            <a:spLocks noChangeArrowheads="1"/>
          </p:cNvSpPr>
          <p:nvPr/>
        </p:nvSpPr>
        <p:spPr bwMode="auto">
          <a:xfrm>
            <a:off x="1187450" y="3644900"/>
            <a:ext cx="31686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In our example</a:t>
            </a:r>
            <a:r>
              <a:rPr lang="hu-HU" altLang="en-US" dirty="0" smtClean="0">
                <a:latin typeface="Gill Sans MT" pitchFamily="34" charset="-18"/>
              </a:rPr>
              <a:t>:</a:t>
            </a:r>
            <a:endParaRPr lang="en-GB" altLang="en-US" dirty="0" smtClean="0">
              <a:latin typeface="Gill Sans MT" pitchFamily="34" charset="-18"/>
            </a:endParaRPr>
          </a:p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K – Capital [</a:t>
            </a:r>
            <a:r>
              <a:rPr lang="en-GB" altLang="en-US" dirty="0" smtClean="0">
                <a:latin typeface="Gill Sans MT" pitchFamily="34" charset="-18"/>
                <a:sym typeface="Wingdings" pitchFamily="2" charset="2"/>
              </a:rPr>
              <a:t> </a:t>
            </a:r>
            <a:r>
              <a:rPr lang="en-GB" altLang="en-US" dirty="0" smtClean="0">
                <a:latin typeface="Gill Sans MT" pitchFamily="34" charset="-18"/>
              </a:rPr>
              <a:t>das </a:t>
            </a:r>
            <a:r>
              <a:rPr lang="de-DE" altLang="en-US" dirty="0" smtClean="0">
                <a:latin typeface="Gill Sans MT" pitchFamily="34" charset="-18"/>
              </a:rPr>
              <a:t>Kapital</a:t>
            </a:r>
            <a:r>
              <a:rPr lang="en-GB" altLang="en-US" dirty="0" smtClean="0">
                <a:latin typeface="Gill Sans MT" pitchFamily="34" charset="-18"/>
              </a:rPr>
              <a:t> (German)]</a:t>
            </a:r>
          </a:p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L – L</a:t>
            </a:r>
            <a:r>
              <a:rPr lang="en-GB" altLang="en-US" dirty="0" smtClean="0">
                <a:latin typeface="Gill Sans MT" pitchFamily="34" charset="-18"/>
                <a:sym typeface="Wingdings" pitchFamily="2" charset="2"/>
              </a:rPr>
              <a:t>abour  </a:t>
            </a:r>
          </a:p>
          <a:p>
            <a:pPr eaLnBrk="1" hangingPunct="1"/>
            <a:r>
              <a:rPr lang="en-GB" altLang="en-US" dirty="0" smtClean="0">
                <a:latin typeface="Gill Sans MT" pitchFamily="34" charset="-18"/>
                <a:sym typeface="Wingdings" pitchFamily="2" charset="2"/>
              </a:rPr>
              <a:t>q – Quantity </a:t>
            </a:r>
            <a:r>
              <a:rPr lang="hu-HU" altLang="en-US" dirty="0" err="1" smtClean="0">
                <a:latin typeface="Gill Sans MT" pitchFamily="34" charset="-18"/>
                <a:sym typeface="Wingdings" pitchFamily="2" charset="2"/>
              </a:rPr>
              <a:t>produced</a:t>
            </a:r>
            <a:r>
              <a:rPr lang="hu-HU" altLang="en-US" dirty="0" smtClean="0">
                <a:latin typeface="Gill Sans MT" pitchFamily="34" charset="-18"/>
                <a:sym typeface="Wingdings" pitchFamily="2" charset="2"/>
              </a:rPr>
              <a:t> </a:t>
            </a:r>
          </a:p>
          <a:p>
            <a:pPr eaLnBrk="1" hangingPunct="1"/>
            <a:r>
              <a:rPr lang="hu-HU" altLang="en-US" dirty="0" err="1" smtClean="0">
                <a:latin typeface="Gill Sans MT" pitchFamily="34" charset="-18"/>
                <a:sym typeface="Wingdings" pitchFamily="2" charset="2"/>
              </a:rPr>
              <a:t>by</a:t>
            </a:r>
            <a:r>
              <a:rPr lang="hu-HU" altLang="en-US" dirty="0" smtClean="0">
                <a:latin typeface="Gill Sans MT" pitchFamily="34" charset="-18"/>
                <a:sym typeface="Wingdings" pitchFamily="2" charset="2"/>
              </a:rPr>
              <a:t> </a:t>
            </a:r>
            <a:r>
              <a:rPr lang="hu-HU" altLang="en-US" dirty="0" err="1" smtClean="0">
                <a:latin typeface="Gill Sans MT" pitchFamily="34" charset="-18"/>
                <a:sym typeface="Wingdings" pitchFamily="2" charset="2"/>
              </a:rPr>
              <a:t>the</a:t>
            </a:r>
            <a:r>
              <a:rPr lang="hu-HU" altLang="en-US" dirty="0" smtClean="0">
                <a:latin typeface="Gill Sans MT" pitchFamily="34" charset="-18"/>
                <a:sym typeface="Wingdings" pitchFamily="2" charset="2"/>
              </a:rPr>
              <a:t> </a:t>
            </a:r>
            <a:r>
              <a:rPr lang="hu-HU" altLang="en-US" dirty="0" err="1" smtClean="0">
                <a:latin typeface="Gill Sans MT" pitchFamily="34" charset="-18"/>
                <a:sym typeface="Wingdings" pitchFamily="2" charset="2"/>
              </a:rPr>
              <a:t>firm</a:t>
            </a:r>
            <a:endParaRPr lang="en-GB" altLang="en-US" dirty="0">
              <a:latin typeface="Gill Sans MT" pitchFamily="34" charset="-18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D79F-808D-448D-8AD6-C6AC4E9DC858}" type="slidenum">
              <a:rPr lang="en-GB" smtClean="0"/>
              <a:t>3</a:t>
            </a:fld>
            <a:endParaRPr lang="en-GB"/>
          </a:p>
        </p:txBody>
      </p:sp>
      <p:sp>
        <p:nvSpPr>
          <p:cNvPr id="4" name="Téglalap 3"/>
          <p:cNvSpPr/>
          <p:nvPr/>
        </p:nvSpPr>
        <p:spPr>
          <a:xfrm>
            <a:off x="251520" y="2606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Reminder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1515" grpId="0"/>
      <p:bldP spid="21516" grpId="0"/>
      <p:bldP spid="21517" grpId="0"/>
      <p:bldP spid="21519" grpId="0"/>
      <p:bldP spid="215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altLang="hu-HU"/>
              <a:t>Technology and costs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18488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u-HU" sz="2400" dirty="0"/>
              <a:t>The production function: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en-US" altLang="hu-HU" sz="2400" dirty="0"/>
              <a:t>The model considers the firm as a black box</a:t>
            </a:r>
          </a:p>
          <a:p>
            <a:pPr>
              <a:lnSpc>
                <a:spcPct val="90000"/>
              </a:lnSpc>
            </a:pPr>
            <a:r>
              <a:rPr lang="en-US" altLang="hu-HU" sz="2400" dirty="0"/>
              <a:t>What happens inside the firm? Incentive theory (see in Lecture 10)</a:t>
            </a:r>
          </a:p>
          <a:p>
            <a:pPr>
              <a:lnSpc>
                <a:spcPct val="90000"/>
              </a:lnSpc>
            </a:pPr>
            <a:r>
              <a:rPr lang="en-US" altLang="hu-HU" sz="2400" dirty="0"/>
              <a:t>The theory of transaction costs (R. </a:t>
            </a:r>
            <a:r>
              <a:rPr lang="en-US" altLang="hu-HU" sz="2400" dirty="0" err="1"/>
              <a:t>Coase</a:t>
            </a:r>
            <a:r>
              <a:rPr lang="en-US" altLang="hu-HU" sz="2400" dirty="0"/>
              <a:t>, 1937, 1960)</a:t>
            </a:r>
          </a:p>
          <a:p>
            <a:pPr lvl="1">
              <a:lnSpc>
                <a:spcPct val="90000"/>
              </a:lnSpc>
            </a:pPr>
            <a:r>
              <a:rPr lang="en-US" altLang="hu-HU" sz="2000" dirty="0"/>
              <a:t>Why are firms formed?</a:t>
            </a:r>
          </a:p>
          <a:p>
            <a:pPr lvl="1">
              <a:lnSpc>
                <a:spcPct val="90000"/>
              </a:lnSpc>
            </a:pPr>
            <a:r>
              <a:rPr lang="en-US" altLang="hu-HU" sz="2000" dirty="0"/>
              <a:t>The boundaries of the firm</a:t>
            </a:r>
          </a:p>
          <a:p>
            <a:pPr lvl="1">
              <a:lnSpc>
                <a:spcPct val="90000"/>
              </a:lnSpc>
            </a:pPr>
            <a:r>
              <a:rPr lang="en-US" altLang="hu-HU" sz="2000" dirty="0"/>
              <a:t>Residual control rights</a:t>
            </a:r>
          </a:p>
        </p:txBody>
      </p:sp>
      <p:grpSp>
        <p:nvGrpSpPr>
          <p:cNvPr id="3100" name="Group 28"/>
          <p:cNvGrpSpPr>
            <a:grpSpLocks/>
          </p:cNvGrpSpPr>
          <p:nvPr/>
        </p:nvGrpSpPr>
        <p:grpSpPr bwMode="auto">
          <a:xfrm>
            <a:off x="1187450" y="1700213"/>
            <a:ext cx="6048375" cy="1878012"/>
            <a:chOff x="748" y="1249"/>
            <a:chExt cx="3810" cy="1183"/>
          </a:xfrm>
        </p:grpSpPr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748" y="1525"/>
              <a:ext cx="1302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3379" y="1525"/>
              <a:ext cx="117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930" y="1842"/>
              <a:ext cx="91" cy="9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1202" y="2160"/>
              <a:ext cx="91" cy="9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1338" y="1887"/>
              <a:ext cx="91" cy="9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1474" y="1661"/>
              <a:ext cx="91" cy="9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1564" y="2024"/>
              <a:ext cx="91" cy="9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1428" y="2250"/>
              <a:ext cx="91" cy="9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651" y="1706"/>
              <a:ext cx="91" cy="9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3833" y="1978"/>
              <a:ext cx="91" cy="9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3969" y="2114"/>
              <a:ext cx="91" cy="9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4105" y="1706"/>
              <a:ext cx="91" cy="9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1565" y="1706"/>
              <a:ext cx="2131" cy="4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V="1">
              <a:off x="975" y="1751"/>
              <a:ext cx="2721" cy="1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V="1">
              <a:off x="1474" y="1751"/>
              <a:ext cx="2222" cy="54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519" y="1706"/>
              <a:ext cx="2359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975" y="1887"/>
              <a:ext cx="2903" cy="1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1383" y="1933"/>
              <a:ext cx="2450" cy="9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V="1">
              <a:off x="1610" y="2024"/>
              <a:ext cx="2268" cy="4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247" y="2024"/>
              <a:ext cx="2586" cy="18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 flipV="1">
              <a:off x="1474" y="2024"/>
              <a:ext cx="2404" cy="2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1144" y="1266"/>
              <a:ext cx="7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u-HU"/>
                <a:t>Inputs (X)</a:t>
              </a: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3684" y="1249"/>
              <a:ext cx="8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u-HU"/>
                <a:t>Outputs (Y)</a:t>
              </a:r>
            </a:p>
          </p:txBody>
        </p:sp>
      </p:grpSp>
      <p:graphicFrame>
        <p:nvGraphicFramePr>
          <p:cNvPr id="3101" name="Object 29"/>
          <p:cNvGraphicFramePr>
            <a:graphicFrameLocks noGrp="1" noChangeAspect="1"/>
          </p:cNvGraphicFramePr>
          <p:nvPr>
            <p:ph sz="half" idx="2"/>
          </p:nvPr>
        </p:nvGraphicFramePr>
        <p:xfrm>
          <a:off x="4057650" y="1196975"/>
          <a:ext cx="39131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gyenlet" r:id="rId3" imgW="2514600" imgH="253800" progId="Equation.3">
                  <p:embed/>
                </p:oleObj>
              </mc:Choice>
              <mc:Fallback>
                <p:oleObj name="Egyenlet" r:id="rId3" imgW="2514600" imgH="253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1196975"/>
                        <a:ext cx="391318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06437"/>
          </a:xfrm>
        </p:spPr>
        <p:txBody>
          <a:bodyPr/>
          <a:lstStyle/>
          <a:p>
            <a:r>
              <a:rPr lang="en-US" altLang="hu-HU" sz="3600"/>
              <a:t>The cost function of the single product firm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18487" cy="5183187"/>
          </a:xfrm>
        </p:spPr>
        <p:txBody>
          <a:bodyPr/>
          <a:lstStyle/>
          <a:p>
            <a:r>
              <a:rPr lang="en-US" altLang="hu-HU" sz="2000"/>
              <a:t>The profit maximization and the cost minimization problem of the firm</a:t>
            </a:r>
          </a:p>
          <a:p>
            <a:endParaRPr lang="en-US" altLang="hu-HU" sz="2000"/>
          </a:p>
          <a:p>
            <a:endParaRPr lang="en-US" altLang="hu-HU" sz="2000"/>
          </a:p>
          <a:p>
            <a:endParaRPr lang="en-US" altLang="hu-HU" sz="2000"/>
          </a:p>
          <a:p>
            <a:endParaRPr lang="en-US" altLang="hu-HU" sz="2000"/>
          </a:p>
          <a:p>
            <a:endParaRPr lang="en-US" altLang="hu-HU" sz="2000"/>
          </a:p>
          <a:p>
            <a:endParaRPr lang="en-US" altLang="hu-HU" sz="2000"/>
          </a:p>
          <a:p>
            <a:r>
              <a:rPr lang="en-US" altLang="hu-HU" sz="2000"/>
              <a:t>The cost minimization problem:</a:t>
            </a:r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1050" y="1774825"/>
          <a:ext cx="4897438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gyenlet" r:id="rId3" imgW="3517560" imgH="1447560" progId="Equation.3">
                  <p:embed/>
                </p:oleObj>
              </mc:Choice>
              <mc:Fallback>
                <p:oleObj name="Egyenlet" r:id="rId3" imgW="3517560" imgH="1447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774825"/>
                        <a:ext cx="4897438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84438" y="4324350"/>
          <a:ext cx="36004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gyenlet" r:id="rId5" imgW="2400120" imgH="1371600" progId="Equation.3">
                  <p:embed/>
                </p:oleObj>
              </mc:Choice>
              <mc:Fallback>
                <p:oleObj name="Egyenlet" r:id="rId5" imgW="2400120" imgH="1371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324350"/>
                        <a:ext cx="36004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églalap 1"/>
          <p:cNvSpPr/>
          <p:nvPr/>
        </p:nvSpPr>
        <p:spPr>
          <a:xfrm>
            <a:off x="5652120" y="3284984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Price </a:t>
            </a:r>
            <a:r>
              <a:rPr lang="hu-HU" dirty="0" err="1" smtClean="0">
                <a:solidFill>
                  <a:srgbClr val="FF0000"/>
                </a:solidFill>
              </a:rPr>
              <a:t>elasticity</a:t>
            </a:r>
            <a:r>
              <a:rPr lang="hu-HU" dirty="0" smtClean="0">
                <a:solidFill>
                  <a:srgbClr val="FF0000"/>
                </a:solidFill>
              </a:rPr>
              <a:t> of </a:t>
            </a:r>
            <a:r>
              <a:rPr lang="hu-HU" dirty="0" err="1" smtClean="0">
                <a:solidFill>
                  <a:srgbClr val="FF0000"/>
                </a:solidFill>
              </a:rPr>
              <a:t>demand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Jobbra nyíl 2"/>
          <p:cNvSpPr/>
          <p:nvPr/>
        </p:nvSpPr>
        <p:spPr>
          <a:xfrm rot="3355733">
            <a:off x="5436096" y="3262123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51520" y="1772816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Price </a:t>
            </a:r>
            <a:r>
              <a:rPr lang="hu-HU" dirty="0" err="1" smtClean="0">
                <a:solidFill>
                  <a:srgbClr val="FF0000"/>
                </a:solidFill>
              </a:rPr>
              <a:t>takers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 rot="10800000">
            <a:off x="1691680" y="1923121"/>
            <a:ext cx="932045" cy="88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239394" y="2477236"/>
            <a:ext cx="1656184" cy="1239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rgbClr val="FF0000"/>
                </a:solidFill>
              </a:rPr>
              <a:t>Firms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with</a:t>
            </a:r>
            <a:r>
              <a:rPr lang="hu-HU" dirty="0" smtClean="0">
                <a:solidFill>
                  <a:srgbClr val="FF0000"/>
                </a:solidFill>
              </a:rPr>
              <a:t> market </a:t>
            </a:r>
            <a:r>
              <a:rPr lang="hu-HU" dirty="0" err="1" smtClean="0">
                <a:solidFill>
                  <a:srgbClr val="FF0000"/>
                </a:solidFill>
              </a:rPr>
              <a:t>power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Jobbra nyíl 12"/>
          <p:cNvSpPr/>
          <p:nvPr/>
        </p:nvSpPr>
        <p:spPr>
          <a:xfrm rot="10800000">
            <a:off x="1679554" y="2627542"/>
            <a:ext cx="932045" cy="88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hu-HU" sz="3200"/>
              <a:t>The average cost and marginal cost 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435975" cy="5256212"/>
          </a:xfrm>
        </p:spPr>
        <p:txBody>
          <a:bodyPr/>
          <a:lstStyle/>
          <a:p>
            <a:r>
              <a:rPr lang="hu-HU" altLang="hu-HU" sz="2400" dirty="0" smtClean="0"/>
              <a:t>C(q)/q = </a:t>
            </a:r>
            <a:r>
              <a:rPr lang="en-US" altLang="hu-HU" sz="2400" dirty="0" smtClean="0"/>
              <a:t>AC(q</a:t>
            </a:r>
            <a:r>
              <a:rPr lang="en-US" altLang="hu-HU" sz="2400" dirty="0"/>
              <a:t>) = AVC(q) + AFC(q)</a:t>
            </a:r>
          </a:p>
          <a:p>
            <a:r>
              <a:rPr lang="en-US" altLang="hu-HU" sz="2400" dirty="0"/>
              <a:t>MC(q)</a:t>
            </a:r>
            <a:r>
              <a:rPr lang="hu-HU" altLang="hu-HU" sz="2400" dirty="0"/>
              <a:t> </a:t>
            </a:r>
            <a:r>
              <a:rPr lang="en-US" altLang="hu-HU" sz="2400" dirty="0"/>
              <a:t>=</a:t>
            </a:r>
            <a:r>
              <a:rPr lang="hu-HU" altLang="hu-HU" sz="2400" dirty="0"/>
              <a:t> </a:t>
            </a:r>
            <a:r>
              <a:rPr lang="en-US" altLang="hu-HU" sz="2400" dirty="0" err="1"/>
              <a:t>dC</a:t>
            </a:r>
            <a:r>
              <a:rPr lang="en-US" altLang="hu-HU" sz="2400" dirty="0"/>
              <a:t>(q)/</a:t>
            </a:r>
            <a:r>
              <a:rPr lang="en-US" altLang="hu-HU" sz="2400" dirty="0" err="1"/>
              <a:t>dq</a:t>
            </a:r>
            <a:endParaRPr lang="en-US" altLang="hu-HU" sz="2400" dirty="0"/>
          </a:p>
          <a:p>
            <a:endParaRPr lang="en-US" altLang="hu-HU" sz="2400" dirty="0"/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14425" y="5084763"/>
          <a:ext cx="63373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gyenlet" r:id="rId3" imgW="4051080" imgH="672840" progId="Equation.3">
                  <p:embed/>
                </p:oleObj>
              </mc:Choice>
              <mc:Fallback>
                <p:oleObj name="Egyenlet" r:id="rId3" imgW="4051080" imgH="672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5084763"/>
                        <a:ext cx="63373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210050" y="4502151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q</a:t>
            </a:r>
            <a:endParaRPr lang="en-US" altLang="hu-H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11188" y="229711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/>
              <a:t>c</a:t>
            </a:r>
            <a:endParaRPr lang="en-US" altLang="hu-H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041400" y="2492376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041400" y="4579938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32" name="Arc 12"/>
          <p:cNvSpPr>
            <a:spLocks/>
          </p:cNvSpPr>
          <p:nvPr/>
        </p:nvSpPr>
        <p:spPr bwMode="auto">
          <a:xfrm flipH="1" flipV="1">
            <a:off x="1114425" y="2781301"/>
            <a:ext cx="2376487" cy="172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562350" y="4168776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dirty="0"/>
              <a:t>AFC(q)</a:t>
            </a:r>
            <a:endParaRPr lang="en-US" altLang="hu-HU" dirty="0"/>
          </a:p>
        </p:txBody>
      </p:sp>
      <p:sp>
        <p:nvSpPr>
          <p:cNvPr id="5134" name="Arc 14"/>
          <p:cNvSpPr>
            <a:spLocks/>
          </p:cNvSpPr>
          <p:nvPr/>
        </p:nvSpPr>
        <p:spPr bwMode="auto">
          <a:xfrm flipH="1" flipV="1">
            <a:off x="1042988" y="2852738"/>
            <a:ext cx="2765425" cy="1079500"/>
          </a:xfrm>
          <a:custGeom>
            <a:avLst/>
            <a:gdLst>
              <a:gd name="G0" fmla="+- 19874 0 0"/>
              <a:gd name="G1" fmla="+- 21600 0 0"/>
              <a:gd name="G2" fmla="+- 21600 0 0"/>
              <a:gd name="T0" fmla="*/ 0 w 40961"/>
              <a:gd name="T1" fmla="*/ 13139 h 21600"/>
              <a:gd name="T2" fmla="*/ 40961 w 40961"/>
              <a:gd name="T3" fmla="*/ 16918 h 21600"/>
              <a:gd name="T4" fmla="*/ 19874 w 4096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961" h="21600" fill="none" extrusionOk="0">
                <a:moveTo>
                  <a:pt x="0" y="13139"/>
                </a:moveTo>
                <a:cubicBezTo>
                  <a:pt x="3392" y="5171"/>
                  <a:pt x="11214" y="-1"/>
                  <a:pt x="19874" y="0"/>
                </a:cubicBezTo>
                <a:cubicBezTo>
                  <a:pt x="29999" y="0"/>
                  <a:pt x="38765" y="7033"/>
                  <a:pt x="40960" y="16918"/>
                </a:cubicBezTo>
              </a:path>
              <a:path w="40961" h="21600" stroke="0" extrusionOk="0">
                <a:moveTo>
                  <a:pt x="0" y="13139"/>
                </a:moveTo>
                <a:cubicBezTo>
                  <a:pt x="3392" y="5171"/>
                  <a:pt x="11214" y="-1"/>
                  <a:pt x="19874" y="0"/>
                </a:cubicBezTo>
                <a:cubicBezTo>
                  <a:pt x="29999" y="0"/>
                  <a:pt x="38765" y="7033"/>
                  <a:pt x="40960" y="16918"/>
                </a:cubicBezTo>
                <a:lnTo>
                  <a:pt x="19874" y="21600"/>
                </a:lnTo>
                <a:close/>
              </a:path>
            </a:pathLst>
          </a:cu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753208" y="3062998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dirty="0"/>
              <a:t>AVC(q)</a:t>
            </a:r>
            <a:endParaRPr lang="en-US" altLang="hu-HU" dirty="0"/>
          </a:p>
        </p:txBody>
      </p:sp>
      <p:sp>
        <p:nvSpPr>
          <p:cNvPr id="5136" name="Arc 16"/>
          <p:cNvSpPr>
            <a:spLocks/>
          </p:cNvSpPr>
          <p:nvPr/>
        </p:nvSpPr>
        <p:spPr bwMode="auto">
          <a:xfrm flipH="1" flipV="1">
            <a:off x="1114425" y="2347913"/>
            <a:ext cx="2735262" cy="11525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8 w 42687"/>
              <a:gd name="T1" fmla="*/ 22691 h 22691"/>
              <a:gd name="T2" fmla="*/ 42687 w 42687"/>
              <a:gd name="T3" fmla="*/ 16918 h 22691"/>
              <a:gd name="T4" fmla="*/ 21600 w 42687"/>
              <a:gd name="T5" fmla="*/ 21600 h 2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87" h="22691" fill="none" extrusionOk="0">
                <a:moveTo>
                  <a:pt x="27" y="22691"/>
                </a:moveTo>
                <a:cubicBezTo>
                  <a:pt x="9" y="22327"/>
                  <a:pt x="0" y="2196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725" y="-1"/>
                  <a:pt x="40491" y="7033"/>
                  <a:pt x="42686" y="16918"/>
                </a:cubicBezTo>
              </a:path>
              <a:path w="42687" h="22691" stroke="0" extrusionOk="0">
                <a:moveTo>
                  <a:pt x="27" y="22691"/>
                </a:moveTo>
                <a:cubicBezTo>
                  <a:pt x="9" y="22327"/>
                  <a:pt x="0" y="2196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725" y="-1"/>
                  <a:pt x="40491" y="7033"/>
                  <a:pt x="42686" y="16918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705225" y="1916113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dirty="0"/>
              <a:t>AC(q)</a:t>
            </a:r>
            <a:endParaRPr lang="en-US" altLang="hu-HU" dirty="0"/>
          </a:p>
        </p:txBody>
      </p:sp>
      <p:sp>
        <p:nvSpPr>
          <p:cNvPr id="5138" name="Arc 18"/>
          <p:cNvSpPr>
            <a:spLocks/>
          </p:cNvSpPr>
          <p:nvPr/>
        </p:nvSpPr>
        <p:spPr bwMode="auto">
          <a:xfrm flipH="1" flipV="1">
            <a:off x="1041400" y="2347913"/>
            <a:ext cx="1800225" cy="2016125"/>
          </a:xfrm>
          <a:custGeom>
            <a:avLst/>
            <a:gdLst>
              <a:gd name="G0" fmla="+- 21575 0 0"/>
              <a:gd name="G1" fmla="+- 21600 0 0"/>
              <a:gd name="G2" fmla="+- 21600 0 0"/>
              <a:gd name="T0" fmla="*/ 0 w 41493"/>
              <a:gd name="T1" fmla="*/ 20570 h 21600"/>
              <a:gd name="T2" fmla="*/ 41493 w 41493"/>
              <a:gd name="T3" fmla="*/ 13244 h 21600"/>
              <a:gd name="T4" fmla="*/ 21575 w 4149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493" h="21600" fill="none" extrusionOk="0">
                <a:moveTo>
                  <a:pt x="-1" y="20569"/>
                </a:moveTo>
                <a:cubicBezTo>
                  <a:pt x="549" y="9054"/>
                  <a:pt x="10046" y="-1"/>
                  <a:pt x="21575" y="0"/>
                </a:cubicBezTo>
                <a:cubicBezTo>
                  <a:pt x="30275" y="0"/>
                  <a:pt x="38127" y="5220"/>
                  <a:pt x="41493" y="13243"/>
                </a:cubicBezTo>
              </a:path>
              <a:path w="41493" h="21600" stroke="0" extrusionOk="0">
                <a:moveTo>
                  <a:pt x="-1" y="20569"/>
                </a:moveTo>
                <a:cubicBezTo>
                  <a:pt x="549" y="9054"/>
                  <a:pt x="10046" y="-1"/>
                  <a:pt x="21575" y="0"/>
                </a:cubicBezTo>
                <a:cubicBezTo>
                  <a:pt x="30275" y="0"/>
                  <a:pt x="38127" y="5220"/>
                  <a:pt x="41493" y="13243"/>
                </a:cubicBezTo>
                <a:lnTo>
                  <a:pt x="21575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540000" y="2009776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dirty="0"/>
              <a:t>MC(q)</a:t>
            </a:r>
            <a:endParaRPr lang="en-US" alt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  <p:bldP spid="5133" grpId="0"/>
      <p:bldP spid="5134" grpId="0" animBg="1"/>
      <p:bldP spid="5135" grpId="0"/>
      <p:bldP spid="5136" grpId="0" animBg="1"/>
      <p:bldP spid="5137" grpId="0"/>
      <p:bldP spid="5138" grpId="0" animBg="1"/>
      <p:bldP spid="5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6375" y="0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tx2">
                    <a:satMod val="130000"/>
                  </a:schemeClr>
                </a:solidFill>
              </a:rPr>
              <a:t>Returns to scale</a:t>
            </a:r>
            <a:r>
              <a:rPr lang="hu-HU" sz="3600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hu-HU" sz="3600" dirty="0" err="1" smtClean="0">
                <a:solidFill>
                  <a:schemeClr val="tx2">
                    <a:satMod val="130000"/>
                  </a:schemeClr>
                </a:solidFill>
              </a:rPr>
              <a:t>economies</a:t>
            </a:r>
            <a:r>
              <a:rPr lang="hu-HU" sz="3600" dirty="0" smtClean="0">
                <a:solidFill>
                  <a:schemeClr val="tx2">
                    <a:satMod val="130000"/>
                  </a:schemeClr>
                </a:solidFill>
              </a:rPr>
              <a:t> of </a:t>
            </a:r>
            <a:r>
              <a:rPr lang="hu-HU" sz="3600" dirty="0" err="1" smtClean="0">
                <a:solidFill>
                  <a:schemeClr val="tx2">
                    <a:satMod val="130000"/>
                  </a:schemeClr>
                </a:solidFill>
              </a:rPr>
              <a:t>scale</a:t>
            </a:r>
            <a:r>
              <a:rPr lang="hu-HU" sz="3600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en-GB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4" name="Tartalom helye 2"/>
          <p:cNvSpPr>
            <a:spLocks noGrp="1"/>
          </p:cNvSpPr>
          <p:nvPr>
            <p:ph idx="1"/>
          </p:nvPr>
        </p:nvSpPr>
        <p:spPr>
          <a:xfrm>
            <a:off x="1403350" y="1052513"/>
            <a:ext cx="7497763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„Returns to scale”, an important attribute of a given production function (technology), refers to changes in output (quantity, q) resulting from a proportional change (</a:t>
            </a:r>
            <a:r>
              <a:rPr lang="en-GB" altLang="en-US" sz="2000" dirty="0" smtClean="0">
                <a:sym typeface="Symbol" pitchFamily="18" charset="2"/>
              </a:rPr>
              <a:t>)</a:t>
            </a:r>
            <a:r>
              <a:rPr lang="en-GB" altLang="en-US" sz="2000" dirty="0" smtClean="0"/>
              <a:t> in all inputs:</a:t>
            </a:r>
            <a:endParaRPr lang="en-GB" alt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>
                <a:sym typeface="Symbol" pitchFamily="18" charset="2"/>
              </a:rPr>
              <a:t>If output increases by less than that proportional change, there are decreasing returns to scale: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altLang="en-US" sz="2000" dirty="0" smtClean="0">
                <a:sym typeface="Symbol" pitchFamily="18" charset="2"/>
              </a:rPr>
              <a:t>	e.g.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alt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>
                <a:sym typeface="Symbol" pitchFamily="18" charset="2"/>
              </a:rPr>
              <a:t>If output increases by that same proportional change, there are constant returns to scale: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altLang="en-US" sz="2000" dirty="0" smtClean="0">
                <a:sym typeface="Symbol" pitchFamily="18" charset="2"/>
              </a:rPr>
              <a:t>	e.g.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alt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If output increases by more than that proportional change, there are </a:t>
            </a:r>
            <a:r>
              <a:rPr lang="en-GB" altLang="en-US" sz="2000" dirty="0" smtClean="0">
                <a:sym typeface="Symbol" pitchFamily="18" charset="2"/>
              </a:rPr>
              <a:t>increasing returns to scale</a:t>
            </a:r>
            <a:r>
              <a:rPr lang="en-GB" altLang="en-US" sz="2000" dirty="0" smtClean="0"/>
              <a:t> .</a:t>
            </a:r>
            <a:endParaRPr lang="en-GB" alt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altLang="en-US" sz="2000" dirty="0" smtClean="0">
                <a:sym typeface="Symbol" pitchFamily="18" charset="2"/>
              </a:rPr>
              <a:t>	e.g.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162308"/>
              </p:ext>
            </p:extLst>
          </p:nvPr>
        </p:nvGraphicFramePr>
        <p:xfrm>
          <a:off x="2195513" y="2852738"/>
          <a:ext cx="51847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4" name="Equation" r:id="rId3" imgW="3124080" imgH="253800" progId="Equation.3">
                  <p:embed/>
                </p:oleObj>
              </mc:Choice>
              <mc:Fallback>
                <p:oleObj name="Equation" r:id="rId3" imgW="3124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852738"/>
                        <a:ext cx="51847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301493"/>
              </p:ext>
            </p:extLst>
          </p:nvPr>
        </p:nvGraphicFramePr>
        <p:xfrm>
          <a:off x="2195513" y="3933825"/>
          <a:ext cx="51847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5" name="Equation" r:id="rId5" imgW="2984400" imgH="253800" progId="Equation.3">
                  <p:embed/>
                </p:oleObj>
              </mc:Choice>
              <mc:Fallback>
                <p:oleObj name="Equation" r:id="rId5" imgW="2984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933825"/>
                        <a:ext cx="51847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104045"/>
              </p:ext>
            </p:extLst>
          </p:nvPr>
        </p:nvGraphicFramePr>
        <p:xfrm>
          <a:off x="2195513" y="5084763"/>
          <a:ext cx="532923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6" name="Equation" r:id="rId7" imgW="2806560" imgH="457200" progId="Equation.3">
                  <p:embed/>
                </p:oleObj>
              </mc:Choice>
              <mc:Fallback>
                <p:oleObj name="Equation" r:id="rId7" imgW="280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084763"/>
                        <a:ext cx="5329237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Szövegdoboz 8"/>
          <p:cNvSpPr txBox="1">
            <a:spLocks noChangeArrowheads="1"/>
          </p:cNvSpPr>
          <p:nvPr/>
        </p:nvSpPr>
        <p:spPr bwMode="auto">
          <a:xfrm>
            <a:off x="1258888" y="5661025"/>
            <a:ext cx="75612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Gill Sans MT" pitchFamily="34" charset="-18"/>
              </a:rPr>
              <a:t>Increasing returns to scale mean that one (big) company can produce more efficiently than more than one (smaller) firms utilizing the same factors of production </a:t>
            </a:r>
            <a:r>
              <a:rPr lang="en-GB" altLang="en-US" dirty="0" smtClean="0">
                <a:latin typeface="Gill Sans MT" pitchFamily="34" charset="-18"/>
                <a:sym typeface="Wingdings" pitchFamily="2" charset="2"/>
              </a:rPr>
              <a:t> emergence of natural monopolies</a:t>
            </a:r>
            <a:endParaRPr lang="en-GB" altLang="en-US" dirty="0">
              <a:latin typeface="Gill Sans MT" pitchFamily="34" charset="-18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D79F-808D-448D-8AD6-C6AC4E9DC858}" type="slidenum">
              <a:rPr lang="en-GB" smtClean="0"/>
              <a:t>7</a:t>
            </a:fld>
            <a:endParaRPr lang="en-GB"/>
          </a:p>
        </p:txBody>
      </p:sp>
      <p:sp>
        <p:nvSpPr>
          <p:cNvPr id="9" name="Téglalap 8"/>
          <p:cNvSpPr/>
          <p:nvPr/>
        </p:nvSpPr>
        <p:spPr>
          <a:xfrm rot="16200000">
            <a:off x="-1764705" y="2564904"/>
            <a:ext cx="46805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Reminder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3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hu-HU" sz="4000"/>
              <a:t>Economies of scale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075613" cy="5327650"/>
          </a:xfrm>
        </p:spPr>
        <p:txBody>
          <a:bodyPr/>
          <a:lstStyle/>
          <a:p>
            <a:r>
              <a:rPr lang="en-US" altLang="hu-HU" sz="2000" dirty="0"/>
              <a:t>The original definition:</a:t>
            </a:r>
          </a:p>
          <a:p>
            <a:endParaRPr lang="en-US" altLang="hu-HU" sz="2000" dirty="0"/>
          </a:p>
          <a:p>
            <a:endParaRPr lang="en-US" altLang="hu-HU" sz="2000" dirty="0"/>
          </a:p>
          <a:p>
            <a:endParaRPr lang="en-US" altLang="hu-HU" sz="2000" dirty="0"/>
          </a:p>
          <a:p>
            <a:r>
              <a:rPr lang="en-US" altLang="hu-HU" sz="2000" dirty="0"/>
              <a:t>If factor prices are fixed, the above definition is identical with</a:t>
            </a:r>
          </a:p>
          <a:p>
            <a:endParaRPr lang="en-US" altLang="hu-HU" sz="2000" dirty="0"/>
          </a:p>
          <a:p>
            <a:endParaRPr lang="en-US" altLang="hu-HU" sz="2000" dirty="0"/>
          </a:p>
          <a:p>
            <a:endParaRPr lang="en-US" altLang="hu-HU" sz="2000" dirty="0"/>
          </a:p>
          <a:p>
            <a:endParaRPr lang="en-US" altLang="hu-HU" sz="2000" dirty="0"/>
          </a:p>
          <a:p>
            <a:r>
              <a:rPr lang="en-US" altLang="hu-HU" sz="2000" dirty="0"/>
              <a:t>Cost elasticity of production</a:t>
            </a:r>
          </a:p>
          <a:p>
            <a:endParaRPr lang="en-US" altLang="hu-HU" sz="2000" dirty="0"/>
          </a:p>
          <a:p>
            <a:endParaRPr lang="en-US" altLang="hu-HU" sz="2000" dirty="0"/>
          </a:p>
          <a:p>
            <a:endParaRPr lang="en-US" altLang="hu-HU" sz="2000" dirty="0"/>
          </a:p>
          <a:p>
            <a:r>
              <a:rPr lang="en-US" altLang="hu-HU" sz="2000" dirty="0"/>
              <a:t>Fixed costs and sunk costs</a:t>
            </a:r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10251647"/>
              </p:ext>
            </p:extLst>
          </p:nvPr>
        </p:nvGraphicFramePr>
        <p:xfrm>
          <a:off x="1692275" y="1573213"/>
          <a:ext cx="42481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3" imgW="2946240" imgH="672840" progId="Equation.3">
                  <p:embed/>
                </p:oleObj>
              </mc:Choice>
              <mc:Fallback>
                <p:oleObj name="Equation" r:id="rId3" imgW="2946240" imgH="672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573213"/>
                        <a:ext cx="424815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84263183"/>
              </p:ext>
            </p:extLst>
          </p:nvPr>
        </p:nvGraphicFramePr>
        <p:xfrm>
          <a:off x="1747838" y="3228975"/>
          <a:ext cx="41370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5" imgW="2895480" imgH="711000" progId="Equation.3">
                  <p:embed/>
                </p:oleObj>
              </mc:Choice>
              <mc:Fallback>
                <p:oleObj name="Equation" r:id="rId5" imgW="28954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3228975"/>
                        <a:ext cx="4137025" cy="1016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33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979613" y="4868863"/>
          <a:ext cx="36734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gyenlet" r:id="rId7" imgW="1904760" imgH="419040" progId="Equation.3">
                  <p:embed/>
                </p:oleObj>
              </mc:Choice>
              <mc:Fallback>
                <p:oleObj name="Egyenlet" r:id="rId7" imgW="19047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868863"/>
                        <a:ext cx="367347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hu-HU" altLang="hu-HU"/>
              <a:t>The </a:t>
            </a:r>
            <a:r>
              <a:rPr lang="en-US" altLang="hu-HU"/>
              <a:t>multi-product firm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r>
              <a:rPr lang="en-US" altLang="hu-HU" sz="2000" dirty="0"/>
              <a:t>The cost function: C(q</a:t>
            </a:r>
            <a:r>
              <a:rPr lang="en-US" altLang="hu-HU" sz="2000" baseline="-25000" dirty="0"/>
              <a:t>1</a:t>
            </a:r>
            <a:r>
              <a:rPr lang="en-US" altLang="hu-HU" sz="2000" dirty="0"/>
              <a:t>,q</a:t>
            </a:r>
            <a:r>
              <a:rPr lang="en-US" altLang="hu-HU" sz="2000" baseline="-25000" dirty="0"/>
              <a:t>2</a:t>
            </a:r>
            <a:r>
              <a:rPr lang="en-US" altLang="hu-HU" sz="2000" dirty="0"/>
              <a:t>,…, </a:t>
            </a:r>
            <a:r>
              <a:rPr lang="en-US" altLang="hu-HU" sz="2000" dirty="0" err="1"/>
              <a:t>q</a:t>
            </a:r>
            <a:r>
              <a:rPr lang="en-US" altLang="hu-HU" sz="2000" baseline="-25000" dirty="0" err="1"/>
              <a:t>n</a:t>
            </a:r>
            <a:r>
              <a:rPr lang="en-US" altLang="hu-HU" sz="2000" dirty="0"/>
              <a:t>)</a:t>
            </a:r>
          </a:p>
          <a:p>
            <a:r>
              <a:rPr lang="en-US" altLang="hu-HU" sz="2000" dirty="0"/>
              <a:t>Marginal cost functions:</a:t>
            </a:r>
          </a:p>
          <a:p>
            <a:endParaRPr lang="en-US" altLang="hu-HU" sz="2000" dirty="0"/>
          </a:p>
          <a:p>
            <a:endParaRPr lang="en-US" altLang="hu-HU" sz="2000" dirty="0"/>
          </a:p>
          <a:p>
            <a:r>
              <a:rPr lang="en-US" altLang="hu-HU" sz="2000" dirty="0"/>
              <a:t>The ray average cost function, </a:t>
            </a:r>
            <a:r>
              <a:rPr lang="en-US" altLang="hu-HU" sz="2000" i="1" dirty="0"/>
              <a:t>RAC</a:t>
            </a:r>
            <a:r>
              <a:rPr lang="en-US" altLang="hu-HU" sz="2000" dirty="0"/>
              <a:t>(</a:t>
            </a:r>
            <a:r>
              <a:rPr lang="en-US" altLang="hu-HU" sz="2000" i="1" u="sng" dirty="0"/>
              <a:t>q</a:t>
            </a:r>
            <a:r>
              <a:rPr lang="en-US" altLang="hu-HU" sz="2000" dirty="0"/>
              <a:t>):</a:t>
            </a:r>
          </a:p>
          <a:p>
            <a:endParaRPr lang="en-US" altLang="hu-HU" sz="2000" dirty="0"/>
          </a:p>
          <a:p>
            <a:endParaRPr lang="en-US" altLang="hu-HU" sz="2000" dirty="0"/>
          </a:p>
          <a:p>
            <a:endParaRPr lang="en-US" altLang="hu-HU" sz="2000" dirty="0"/>
          </a:p>
          <a:p>
            <a:endParaRPr lang="en-US" altLang="hu-HU" sz="2000" dirty="0"/>
          </a:p>
          <a:p>
            <a:pPr lvl="1"/>
            <a:r>
              <a:rPr lang="en-US" altLang="hu-HU" sz="1800" dirty="0"/>
              <a:t>The position of the ray is determined by the fixed shares of the products in the product mix</a:t>
            </a:r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39975" y="2403475"/>
          <a:ext cx="22320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gyenlet" r:id="rId3" imgW="1447560" imgH="431640" progId="Equation.3">
                  <p:embed/>
                </p:oleObj>
              </mc:Choice>
              <mc:Fallback>
                <p:oleObj name="Egyenlet" r:id="rId3" imgW="14475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403475"/>
                        <a:ext cx="22320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76375" y="3500438"/>
          <a:ext cx="40322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gyenlet" r:id="rId5" imgW="2260440" imgH="660240" progId="Equation.3">
                  <p:embed/>
                </p:oleObj>
              </mc:Choice>
              <mc:Fallback>
                <p:oleObj name="Egyenlet" r:id="rId5" imgW="226044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00438"/>
                        <a:ext cx="40322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1028</Words>
  <Application>Microsoft Office PowerPoint</Application>
  <PresentationFormat>Diavetítés a képernyőre (4:3 oldalarány)</PresentationFormat>
  <Paragraphs>206</Paragraphs>
  <Slides>20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20</vt:i4>
      </vt:variant>
    </vt:vector>
  </HeadingPairs>
  <TitlesOfParts>
    <vt:vector size="32" baseType="lpstr">
      <vt:lpstr>Arial</vt:lpstr>
      <vt:lpstr>Calibri</vt:lpstr>
      <vt:lpstr>Cambria Math</vt:lpstr>
      <vt:lpstr>Gill Sans MT</vt:lpstr>
      <vt:lpstr>Symbol</vt:lpstr>
      <vt:lpstr>Times New Roman</vt:lpstr>
      <vt:lpstr>Wingdings</vt:lpstr>
      <vt:lpstr>Wingdings 2</vt:lpstr>
      <vt:lpstr>Alapértelmezett terv</vt:lpstr>
      <vt:lpstr>Office-téma</vt:lpstr>
      <vt:lpstr>Egyenlet</vt:lpstr>
      <vt:lpstr>Equation</vt:lpstr>
      <vt:lpstr>Costs and market structure</vt:lpstr>
      <vt:lpstr>The firm’s technology:  input and output</vt:lpstr>
      <vt:lpstr> A production function  with two factors of production</vt:lpstr>
      <vt:lpstr>Technology and costs</vt:lpstr>
      <vt:lpstr>The cost function of the single product firm</vt:lpstr>
      <vt:lpstr>The average cost and marginal cost functions</vt:lpstr>
      <vt:lpstr>Returns to scale (economies of scale)</vt:lpstr>
      <vt:lpstr>Economies of scale</vt:lpstr>
      <vt:lpstr>The multi-product firm</vt:lpstr>
      <vt:lpstr>RAC: an example</vt:lpstr>
      <vt:lpstr>Economies of scale</vt:lpstr>
      <vt:lpstr>Economies of scope</vt:lpstr>
      <vt:lpstr>Economies of scope and product differentiation</vt:lpstr>
      <vt:lpstr>Costs and market structure</vt:lpstr>
      <vt:lpstr>Determinants of market structure</vt:lpstr>
      <vt:lpstr>Network externalities and market demand</vt:lpstr>
      <vt:lpstr>Network externalities and market demand II.</vt:lpstr>
      <vt:lpstr>Costs and network externalities</vt:lpstr>
      <vt:lpstr>Network externalities and critical mass</vt:lpstr>
      <vt:lpstr>Service diffusion in the long run</vt:lpstr>
    </vt:vector>
  </TitlesOfParts>
  <Company>MTA KTK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Major Iván</dc:creator>
  <cp:lastModifiedBy>kgt</cp:lastModifiedBy>
  <cp:revision>42</cp:revision>
  <dcterms:created xsi:type="dcterms:W3CDTF">2004-06-16T10:57:22Z</dcterms:created>
  <dcterms:modified xsi:type="dcterms:W3CDTF">2019-02-15T07:47:14Z</dcterms:modified>
</cp:coreProperties>
</file>